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fonts/font1.fntdata" ContentType="application/x-fontdata"/>
  <Override PartName="/ppt/fonts/font2.fntdata" ContentType="application/x-fontdata"/>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4"/>
  </p:notesMasterIdLst>
  <p:sldIdLst>
    <p:sldId id="256" r:id="rId3"/>
    <p:sldId id="257" r:id="rId5"/>
    <p:sldId id="258" r:id="rId6"/>
    <p:sldId id="261" r:id="rId7"/>
    <p:sldId id="260" r:id="rId8"/>
    <p:sldId id="283" r:id="rId9"/>
    <p:sldId id="284" r:id="rId10"/>
    <p:sldId id="270" r:id="rId11"/>
    <p:sldId id="285" r:id="rId12"/>
    <p:sldId id="280" r:id="rId13"/>
  </p:sldIdLst>
  <p:sldSz cx="12192000" cy="6858000"/>
  <p:notesSz cx="6858000" cy="9144000"/>
  <p:embeddedFontLst>
    <p:embeddedFont>
      <p:font typeface="等线" panose="02010600030101010101" charset="-122"/>
      <p:regular r:id="rId17"/>
    </p:embeddedFont>
    <p:embeddedFont>
      <p:font typeface="等线 Light" panose="02010600030101010101" charset="-122"/>
      <p:regular r:id="rId18"/>
    </p:embeddedFont>
  </p:embeddedFontLst>
  <p:custDataLst>
    <p:tags r:id="rId1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0" userDrawn="1">
          <p15:clr>
            <a:srgbClr val="A4A3A4"/>
          </p15:clr>
        </p15:guide>
        <p15:guide id="2" pos="382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6AA48B"/>
    <a:srgbClr val="53BEBE"/>
    <a:srgbClr val="C6DCD3"/>
    <a:srgbClr val="8DB9A6"/>
    <a:srgbClr val="3FA7A5"/>
    <a:srgbClr val="245F5E"/>
    <a:srgbClr val="379997"/>
    <a:srgbClr val="75CDCB"/>
    <a:srgbClr val="C5EA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snapToGrid="0" showGuides="1">
      <p:cViewPr varScale="1">
        <p:scale>
          <a:sx n="150" d="100"/>
          <a:sy n="150" d="100"/>
        </p:scale>
        <p:origin x="-84" y="-318"/>
      </p:cViewPr>
      <p:guideLst>
        <p:guide orient="horz" pos="2110"/>
        <p:guide pos="382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gs" Target="tags/tag22.xml"/><Relationship Id="rId18" Type="http://schemas.openxmlformats.org/officeDocument/2006/relationships/font" Target="fonts/font2.fntdata"/><Relationship Id="rId17" Type="http://schemas.openxmlformats.org/officeDocument/2006/relationships/font" Target="fonts/font1.fntdata"/><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FE3031-F5EA-40D9-A20E-B8BB1EAA5536}"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1E166F-C798-4BD1-92FA-E4419E2198A9}"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71E166F-C798-4BD1-92FA-E4419E2198A9}"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71E166F-C798-4BD1-92FA-E4419E2198A9}"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71E166F-C798-4BD1-92FA-E4419E2198A9}"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71E166F-C798-4BD1-92FA-E4419E2198A9}"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71E166F-C798-4BD1-92FA-E4419E2198A9}"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71E166F-C798-4BD1-92FA-E4419E2198A9}"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71E166F-C798-4BD1-92FA-E4419E2198A9}"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71E166F-C798-4BD1-92FA-E4419E2198A9}"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71E166F-C798-4BD1-92FA-E4419E2198A9}"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71E166F-C798-4BD1-92FA-E4419E2198A9}"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0EEBFBE0-C31D-475F-ACD2-4D221340AF46}"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11E3F64-1B01-43E0-AEC9-CE3A7835EFE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0EEBFBE0-C31D-475F-ACD2-4D221340AF46}"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11E3F64-1B01-43E0-AEC9-CE3A7835EFE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0EEBFBE0-C31D-475F-ACD2-4D221340AF46}"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11E3F64-1B01-43E0-AEC9-CE3A7835EFE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0EEBFBE0-C31D-475F-ACD2-4D221340AF46}"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11E3F64-1B01-43E0-AEC9-CE3A7835EFE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0EEBFBE0-C31D-475F-ACD2-4D221340AF46}"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11E3F64-1B01-43E0-AEC9-CE3A7835EFE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0EEBFBE0-C31D-475F-ACD2-4D221340AF46}"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11E3F64-1B01-43E0-AEC9-CE3A7835EFE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0EEBFBE0-C31D-475F-ACD2-4D221340AF46}"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11E3F64-1B01-43E0-AEC9-CE3A7835EFE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0EEBFBE0-C31D-475F-ACD2-4D221340AF46}"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11E3F64-1B01-43E0-AEC9-CE3A7835EFE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EEBFBE0-C31D-475F-ACD2-4D221340AF46}"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11E3F64-1B01-43E0-AEC9-CE3A7835EFE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0EEBFBE0-C31D-475F-ACD2-4D221340AF46}"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11E3F64-1B01-43E0-AEC9-CE3A7835EFE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0EEBFBE0-C31D-475F-ACD2-4D221340AF46}"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11E3F64-1B01-43E0-AEC9-CE3A7835EFE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EBFBE0-C31D-475F-ACD2-4D221340AF46}"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1E3F64-1B01-43E0-AEC9-CE3A7835EFE0}"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p14:dur="0" advTm="3000"/>
    </mc:Choice>
    <mc:Fallback>
      <p:transition advTm="3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9" Type="http://schemas.openxmlformats.org/officeDocument/2006/relationships/tags" Target="../tags/tag10.xml"/><Relationship Id="rId8" Type="http://schemas.openxmlformats.org/officeDocument/2006/relationships/tags" Target="../tags/tag9.xml"/><Relationship Id="rId7" Type="http://schemas.openxmlformats.org/officeDocument/2006/relationships/tags" Target="../tags/tag8.xml"/><Relationship Id="rId6" Type="http://schemas.openxmlformats.org/officeDocument/2006/relationships/tags" Target="../tags/tag7.xml"/><Relationship Id="rId5" Type="http://schemas.openxmlformats.org/officeDocument/2006/relationships/tags" Target="../tags/tag6.xml"/><Relationship Id="rId4" Type="http://schemas.openxmlformats.org/officeDocument/2006/relationships/tags" Target="../tags/tag5.xml"/><Relationship Id="rId3" Type="http://schemas.openxmlformats.org/officeDocument/2006/relationships/tags" Target="../tags/tag4.xml"/><Relationship Id="rId2" Type="http://schemas.openxmlformats.org/officeDocument/2006/relationships/tags" Target="../tags/tag3.xml"/><Relationship Id="rId17" Type="http://schemas.openxmlformats.org/officeDocument/2006/relationships/notesSlide" Target="../notesSlides/notesSlide3.xml"/><Relationship Id="rId16" Type="http://schemas.openxmlformats.org/officeDocument/2006/relationships/slideLayout" Target="../slideLayouts/slideLayout2.xml"/><Relationship Id="rId15" Type="http://schemas.openxmlformats.org/officeDocument/2006/relationships/tags" Target="../tags/tag16.xml"/><Relationship Id="rId14" Type="http://schemas.openxmlformats.org/officeDocument/2006/relationships/tags" Target="../tags/tag15.xml"/><Relationship Id="rId13" Type="http://schemas.openxmlformats.org/officeDocument/2006/relationships/tags" Target="../tags/tag14.xml"/><Relationship Id="rId12" Type="http://schemas.openxmlformats.org/officeDocument/2006/relationships/tags" Target="../tags/tag13.xml"/><Relationship Id="rId11" Type="http://schemas.openxmlformats.org/officeDocument/2006/relationships/tags" Target="../tags/tag12.xml"/><Relationship Id="rId10" Type="http://schemas.openxmlformats.org/officeDocument/2006/relationships/tags" Target="../tags/tag11.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rot="20637878">
            <a:off x="7340743" y="2946178"/>
            <a:ext cx="816390" cy="816390"/>
          </a:xfrm>
          <a:prstGeom prst="rect">
            <a:avLst/>
          </a:prstGeom>
          <a:solidFill>
            <a:srgbClr val="6AA4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rot="728417">
            <a:off x="3309957" y="2929401"/>
            <a:ext cx="853826" cy="853826"/>
          </a:xfrm>
          <a:prstGeom prst="rect">
            <a:avLst/>
          </a:prstGeom>
          <a:solidFill>
            <a:srgbClr val="53B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文本框 19"/>
          <p:cNvSpPr txBox="1"/>
          <p:nvPr/>
        </p:nvSpPr>
        <p:spPr>
          <a:xfrm>
            <a:off x="4392930" y="1297305"/>
            <a:ext cx="3103880" cy="1266190"/>
          </a:xfrm>
          <a:prstGeom prst="rect">
            <a:avLst/>
          </a:prstGeom>
          <a:noFill/>
        </p:spPr>
        <p:txBody>
          <a:bodyPr wrap="none" rtlCol="0">
            <a:noAutofit/>
          </a:bodyPr>
          <a:lstStyle/>
          <a:p>
            <a:r>
              <a:rPr lang="zh-CN" altLang="en-US" sz="6000" spc="600" dirty="0">
                <a:latin typeface="思源黑体 CN Bold" panose="020B0800000000000000" pitchFamily="34" charset="-122"/>
                <a:ea typeface="思源黑体 CN Bold" panose="020B0800000000000000" pitchFamily="34" charset="-122"/>
              </a:rPr>
              <a:t>虎林市</a:t>
            </a:r>
            <a:endParaRPr lang="zh-CN" altLang="en-US" sz="6000" spc="600" dirty="0">
              <a:latin typeface="思源黑体 CN Bold" panose="020B0800000000000000" pitchFamily="34" charset="-122"/>
              <a:ea typeface="思源黑体 CN Bold" panose="020B0800000000000000" pitchFamily="34" charset="-122"/>
            </a:endParaRPr>
          </a:p>
        </p:txBody>
      </p:sp>
      <p:sp>
        <p:nvSpPr>
          <p:cNvPr id="28" name="文本框 27"/>
          <p:cNvSpPr txBox="1"/>
          <p:nvPr/>
        </p:nvSpPr>
        <p:spPr>
          <a:xfrm>
            <a:off x="4070985" y="2849245"/>
            <a:ext cx="3425825" cy="480060"/>
          </a:xfrm>
          <a:prstGeom prst="rect">
            <a:avLst/>
          </a:prstGeom>
          <a:noFill/>
        </p:spPr>
        <p:txBody>
          <a:bodyPr wrap="none" rtlCol="0">
            <a:noAutofit/>
          </a:bodyPr>
          <a:lstStyle/>
          <a:p>
            <a:pPr algn="ctr"/>
            <a:r>
              <a:rPr lang="zh-CN" altLang="en-US" sz="6000" spc="300" dirty="0">
                <a:latin typeface="思源黑体 CN Bold" panose="020B0800000000000000" pitchFamily="34" charset="-122"/>
                <a:ea typeface="思源黑体 CN Bold" panose="020B0800000000000000" pitchFamily="34" charset="-122"/>
              </a:rPr>
              <a:t>突发</a:t>
            </a:r>
            <a:r>
              <a:rPr lang="zh-CN" altLang="en-US" sz="6000" spc="300" dirty="0">
                <a:solidFill>
                  <a:schemeClr val="bg1"/>
                </a:solidFill>
                <a:latin typeface="思源黑体 CN Bold" panose="020B0800000000000000" pitchFamily="34" charset="-122"/>
                <a:ea typeface="思源黑体 CN Bold" panose="020B0800000000000000" pitchFamily="34" charset="-122"/>
              </a:rPr>
              <a:t>环</a:t>
            </a:r>
            <a:r>
              <a:rPr lang="zh-CN" altLang="en-US" sz="6000" spc="300" dirty="0">
                <a:latin typeface="思源黑体 CN Bold" panose="020B0800000000000000" pitchFamily="34" charset="-122"/>
                <a:ea typeface="思源黑体 CN Bold" panose="020B0800000000000000" pitchFamily="34" charset="-122"/>
              </a:rPr>
              <a:t>境事件应</a:t>
            </a:r>
            <a:r>
              <a:rPr lang="zh-CN" altLang="en-US" sz="6000" spc="300" dirty="0">
                <a:solidFill>
                  <a:schemeClr val="bg1"/>
                </a:solidFill>
                <a:latin typeface="思源黑体 CN Bold" panose="020B0800000000000000" pitchFamily="34" charset="-122"/>
                <a:ea typeface="思源黑体 CN Bold" panose="020B0800000000000000" pitchFamily="34" charset="-122"/>
              </a:rPr>
              <a:t>急</a:t>
            </a:r>
            <a:r>
              <a:rPr lang="zh-CN" altLang="en-US" sz="6000" spc="300" dirty="0">
                <a:latin typeface="思源黑体 CN Bold" panose="020B0800000000000000" pitchFamily="34" charset="-122"/>
                <a:ea typeface="思源黑体 CN Bold" panose="020B0800000000000000" pitchFamily="34" charset="-122"/>
              </a:rPr>
              <a:t>预案</a:t>
            </a:r>
            <a:endParaRPr lang="zh-CN" altLang="en-US" sz="6000" spc="300" dirty="0">
              <a:latin typeface="思源黑体 CN Bold" panose="020B0800000000000000" pitchFamily="34" charset="-122"/>
              <a:ea typeface="思源黑体 CN Bold" panose="020B0800000000000000" pitchFamily="34" charset="-122"/>
            </a:endParaRPr>
          </a:p>
        </p:txBody>
      </p:sp>
      <p:sp>
        <p:nvSpPr>
          <p:cNvPr id="32" name="文本框 31"/>
          <p:cNvSpPr txBox="1"/>
          <p:nvPr/>
        </p:nvSpPr>
        <p:spPr>
          <a:xfrm>
            <a:off x="3805230" y="4669300"/>
            <a:ext cx="3692094" cy="607695"/>
          </a:xfrm>
          <a:prstGeom prst="rect">
            <a:avLst/>
          </a:prstGeom>
          <a:noFill/>
        </p:spPr>
        <p:txBody>
          <a:bodyPr wrap="square">
            <a:spAutoFit/>
          </a:bodyPr>
          <a:lstStyle/>
          <a:p>
            <a:pPr algn="ctr">
              <a:lnSpc>
                <a:spcPct val="120000"/>
              </a:lnSpc>
            </a:pPr>
            <a:r>
              <a:rPr lang="en-US" altLang="zh-CN" sz="2800" dirty="0">
                <a:solidFill>
                  <a:srgbClr val="6AA48B"/>
                </a:solidFill>
                <a:latin typeface="思源黑体 CN Light" panose="020B0300000000000000" pitchFamily="34" charset="-122"/>
                <a:ea typeface="思源黑体 CN Light" panose="020B0300000000000000" pitchFamily="34" charset="-122"/>
              </a:rPr>
              <a:t>2023</a:t>
            </a:r>
            <a:r>
              <a:rPr lang="zh-CN" altLang="en-US" sz="2800" dirty="0">
                <a:solidFill>
                  <a:srgbClr val="6AA48B"/>
                </a:solidFill>
                <a:latin typeface="思源黑体 CN Light" panose="020B0300000000000000" pitchFamily="34" charset="-122"/>
                <a:ea typeface="思源黑体 CN Light" panose="020B0300000000000000" pitchFamily="34" charset="-122"/>
              </a:rPr>
              <a:t>年</a:t>
            </a:r>
            <a:endParaRPr lang="zh-CN" altLang="en-US" sz="2800" dirty="0">
              <a:solidFill>
                <a:srgbClr val="6AA48B"/>
              </a:solidFill>
              <a:latin typeface="思源黑体 CN Light" panose="020B0300000000000000" pitchFamily="34" charset="-122"/>
              <a:ea typeface="思源黑体 CN Light" panose="020B0300000000000000" pitchFamily="34" charset="-122"/>
            </a:endParaRPr>
          </a:p>
        </p:txBody>
      </p:sp>
      <p:grpSp>
        <p:nvGrpSpPr>
          <p:cNvPr id="2" name="组合 1"/>
          <p:cNvGrpSpPr/>
          <p:nvPr/>
        </p:nvGrpSpPr>
        <p:grpSpPr>
          <a:xfrm>
            <a:off x="0" y="0"/>
            <a:ext cx="622300" cy="622300"/>
            <a:chOff x="0" y="0"/>
            <a:chExt cx="622300" cy="622300"/>
          </a:xfrm>
        </p:grpSpPr>
        <p:sp>
          <p:nvSpPr>
            <p:cNvPr id="33" name="矩形 32"/>
            <p:cNvSpPr/>
            <p:nvPr/>
          </p:nvSpPr>
          <p:spPr>
            <a:xfrm>
              <a:off x="0" y="0"/>
              <a:ext cx="622300" cy="622300"/>
            </a:xfrm>
            <a:prstGeom prst="rect">
              <a:avLst/>
            </a:prstGeom>
            <a:solidFill>
              <a:srgbClr val="53B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82562" y="126484"/>
              <a:ext cx="457176" cy="369332"/>
            </a:xfrm>
            <a:prstGeom prst="rect">
              <a:avLst/>
            </a:prstGeom>
            <a:noFill/>
          </p:spPr>
          <p:txBody>
            <a:bodyPr wrap="none" rtlCol="0">
              <a:spAutoFit/>
            </a:bodyPr>
            <a:lstStyle/>
            <a:p>
              <a:r>
                <a:rPr lang="en-US" altLang="zh-CN" dirty="0">
                  <a:solidFill>
                    <a:schemeClr val="bg1"/>
                  </a:solidFill>
                  <a:latin typeface="思源黑体 CN Bold" panose="020B0800000000000000" pitchFamily="34" charset="-122"/>
                  <a:ea typeface="思源黑体 CN Bold" panose="020B0800000000000000" pitchFamily="34" charset="-122"/>
                </a:rPr>
                <a:t>01</a:t>
              </a:r>
              <a:endParaRPr lang="zh-CN" altLang="en-US" dirty="0">
                <a:solidFill>
                  <a:schemeClr val="bg1"/>
                </a:solidFill>
                <a:latin typeface="思源黑体 CN Bold" panose="020B0800000000000000" pitchFamily="34" charset="-122"/>
                <a:ea typeface="思源黑体 CN Bold" panose="020B0800000000000000"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43510" y="0"/>
            <a:ext cx="12125534" cy="6623362"/>
            <a:chOff x="0" y="0"/>
            <a:chExt cx="12125534" cy="6623362"/>
          </a:xfrm>
        </p:grpSpPr>
        <p:grpSp>
          <p:nvGrpSpPr>
            <p:cNvPr id="2" name="组合 1"/>
            <p:cNvGrpSpPr/>
            <p:nvPr/>
          </p:nvGrpSpPr>
          <p:grpSpPr>
            <a:xfrm>
              <a:off x="2492568" y="2918444"/>
              <a:ext cx="6715125" cy="1058545"/>
              <a:chOff x="2565139" y="2931636"/>
              <a:chExt cx="6715125" cy="1058545"/>
            </a:xfrm>
          </p:grpSpPr>
          <p:sp>
            <p:nvSpPr>
              <p:cNvPr id="22" name="矩形 21"/>
              <p:cNvSpPr/>
              <p:nvPr/>
            </p:nvSpPr>
            <p:spPr>
              <a:xfrm rot="20637878">
                <a:off x="7555604" y="3098641"/>
                <a:ext cx="923290" cy="863600"/>
              </a:xfrm>
              <a:prstGeom prst="rect">
                <a:avLst/>
              </a:prstGeom>
              <a:solidFill>
                <a:srgbClr val="6AA4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rot="728417">
                <a:off x="3623684" y="3092926"/>
                <a:ext cx="921385" cy="897255"/>
              </a:xfrm>
              <a:prstGeom prst="rect">
                <a:avLst/>
              </a:prstGeom>
              <a:solidFill>
                <a:srgbClr val="53B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2565139" y="2931636"/>
                <a:ext cx="6715125" cy="510540"/>
              </a:xfrm>
              <a:prstGeom prst="rect">
                <a:avLst/>
              </a:prstGeom>
              <a:noFill/>
            </p:spPr>
            <p:txBody>
              <a:bodyPr wrap="none" rtlCol="0">
                <a:noAutofit/>
              </a:bodyPr>
              <a:lstStyle/>
              <a:p>
                <a:r>
                  <a:rPr lang="zh-CN" altLang="en-US" sz="7200" spc="600" dirty="0">
                    <a:latin typeface="思源黑体 CN Bold" panose="020B0800000000000000" pitchFamily="34" charset="-122"/>
                    <a:ea typeface="思源黑体 CN Bold" panose="020B0800000000000000" pitchFamily="34" charset="-122"/>
                  </a:rPr>
                  <a:t>虎</a:t>
                </a:r>
                <a:r>
                  <a:rPr lang="zh-CN" altLang="en-US" sz="7200" spc="600" dirty="0">
                    <a:solidFill>
                      <a:schemeClr val="bg1"/>
                    </a:solidFill>
                    <a:latin typeface="思源黑体 CN Bold" panose="020B0800000000000000" pitchFamily="34" charset="-122"/>
                    <a:ea typeface="思源黑体 CN Bold" panose="020B0800000000000000" pitchFamily="34" charset="-122"/>
                  </a:rPr>
                  <a:t>林</a:t>
                </a:r>
                <a:r>
                  <a:rPr lang="zh-CN" altLang="en-US" sz="7200" spc="600" dirty="0">
                    <a:latin typeface="思源黑体 CN Bold" panose="020B0800000000000000" pitchFamily="34" charset="-122"/>
                    <a:ea typeface="思源黑体 CN Bold" panose="020B0800000000000000" pitchFamily="34" charset="-122"/>
                  </a:rPr>
                  <a:t>生态环</a:t>
                </a:r>
                <a:r>
                  <a:rPr lang="zh-CN" altLang="en-US" sz="7200" spc="600" dirty="0">
                    <a:solidFill>
                      <a:schemeClr val="bg1"/>
                    </a:solidFill>
                    <a:latin typeface="思源黑体 CN Bold" panose="020B0800000000000000" pitchFamily="34" charset="-122"/>
                    <a:ea typeface="思源黑体 CN Bold" panose="020B0800000000000000" pitchFamily="34" charset="-122"/>
                  </a:rPr>
                  <a:t>境</a:t>
                </a:r>
                <a:r>
                  <a:rPr lang="zh-CN" altLang="en-US" sz="7200" spc="600" dirty="0">
                    <a:latin typeface="思源黑体 CN Bold" panose="020B0800000000000000" pitchFamily="34" charset="-122"/>
                    <a:ea typeface="思源黑体 CN Bold" panose="020B0800000000000000" pitchFamily="34" charset="-122"/>
                  </a:rPr>
                  <a:t>局</a:t>
                </a:r>
                <a:endParaRPr lang="zh-CN" altLang="en-US" sz="7200" spc="600" dirty="0">
                  <a:latin typeface="思源黑体 CN Bold" panose="020B0800000000000000" pitchFamily="34" charset="-122"/>
                  <a:ea typeface="思源黑体 CN Bold" panose="020B0800000000000000" pitchFamily="34" charset="-122"/>
                </a:endParaRPr>
              </a:p>
            </p:txBody>
          </p:sp>
        </p:grpSp>
        <p:sp>
          <p:nvSpPr>
            <p:cNvPr id="28" name="文本框 27"/>
            <p:cNvSpPr txBox="1"/>
            <p:nvPr/>
          </p:nvSpPr>
          <p:spPr>
            <a:xfrm>
              <a:off x="2492375" y="1334135"/>
              <a:ext cx="2138045" cy="751205"/>
            </a:xfrm>
            <a:prstGeom prst="rect">
              <a:avLst/>
            </a:prstGeom>
            <a:noFill/>
          </p:spPr>
          <p:txBody>
            <a:bodyPr wrap="none" rtlCol="0">
              <a:noAutofit/>
            </a:bodyPr>
            <a:lstStyle/>
            <a:p>
              <a:pPr algn="ctr"/>
              <a:r>
                <a:rPr lang="zh-CN" altLang="en-US" sz="4800" spc="300" dirty="0">
                  <a:latin typeface="思源黑体 CN Bold" panose="020B0800000000000000" pitchFamily="34" charset="-122"/>
                  <a:ea typeface="思源黑体 CN Bold" panose="020B0800000000000000" pitchFamily="34" charset="-122"/>
                </a:rPr>
                <a:t>解读单位</a:t>
              </a:r>
              <a:endParaRPr lang="zh-CN" altLang="en-US" sz="4800" spc="300" dirty="0">
                <a:latin typeface="思源黑体 CN Bold" panose="020B0800000000000000" pitchFamily="34" charset="-122"/>
                <a:ea typeface="思源黑体 CN Bold" panose="020B0800000000000000" pitchFamily="34" charset="-122"/>
              </a:endParaRPr>
            </a:p>
          </p:txBody>
        </p:sp>
        <p:sp>
          <p:nvSpPr>
            <p:cNvPr id="30" name="文本框 29"/>
            <p:cNvSpPr txBox="1"/>
            <p:nvPr/>
          </p:nvSpPr>
          <p:spPr>
            <a:xfrm>
              <a:off x="8433440" y="6310942"/>
              <a:ext cx="3692094" cy="312420"/>
            </a:xfrm>
            <a:prstGeom prst="rect">
              <a:avLst/>
            </a:prstGeom>
            <a:noFill/>
          </p:spPr>
          <p:txBody>
            <a:bodyPr wrap="square">
              <a:spAutoFit/>
            </a:bodyPr>
            <a:lstStyle/>
            <a:p>
              <a:pPr algn="r">
                <a:lnSpc>
                  <a:spcPct val="120000"/>
                </a:lnSpc>
              </a:pPr>
              <a:endParaRPr lang="zh-CN" altLang="en-US" sz="1200" dirty="0">
                <a:solidFill>
                  <a:schemeClr val="tx1">
                    <a:alpha val="60000"/>
                  </a:schemeClr>
                </a:solidFill>
              </a:endParaRPr>
            </a:p>
          </p:txBody>
        </p:sp>
        <p:grpSp>
          <p:nvGrpSpPr>
            <p:cNvPr id="3" name="组合 2"/>
            <p:cNvGrpSpPr/>
            <p:nvPr/>
          </p:nvGrpSpPr>
          <p:grpSpPr>
            <a:xfrm>
              <a:off x="0" y="0"/>
              <a:ext cx="622300" cy="622300"/>
              <a:chOff x="0" y="0"/>
              <a:chExt cx="622300" cy="622300"/>
            </a:xfrm>
          </p:grpSpPr>
          <p:sp>
            <p:nvSpPr>
              <p:cNvPr id="33" name="矩形 32"/>
              <p:cNvSpPr/>
              <p:nvPr/>
            </p:nvSpPr>
            <p:spPr>
              <a:xfrm>
                <a:off x="0" y="0"/>
                <a:ext cx="622300" cy="622300"/>
              </a:xfrm>
              <a:prstGeom prst="rect">
                <a:avLst/>
              </a:prstGeom>
              <a:solidFill>
                <a:srgbClr val="53B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82562" y="126484"/>
                <a:ext cx="411480" cy="368300"/>
              </a:xfrm>
              <a:prstGeom prst="rect">
                <a:avLst/>
              </a:prstGeom>
              <a:noFill/>
            </p:spPr>
            <p:txBody>
              <a:bodyPr wrap="none" rtlCol="0">
                <a:spAutoFit/>
              </a:bodyPr>
              <a:lstStyle/>
              <a:p>
                <a:r>
                  <a:rPr lang="en-US" altLang="zh-CN" dirty="0">
                    <a:solidFill>
                      <a:schemeClr val="bg1"/>
                    </a:solidFill>
                    <a:latin typeface="思源黑体 CN Bold" panose="020B0800000000000000" pitchFamily="34" charset="-122"/>
                    <a:ea typeface="思源黑体 CN Bold" panose="020B0800000000000000" pitchFamily="34" charset="-122"/>
                  </a:rPr>
                  <a:t>10</a:t>
                </a:r>
                <a:endParaRPr lang="en-US" altLang="zh-CN" dirty="0">
                  <a:solidFill>
                    <a:schemeClr val="bg1"/>
                  </a:solidFill>
                  <a:latin typeface="思源黑体 CN Bold" panose="020B0800000000000000" pitchFamily="34" charset="-122"/>
                  <a:ea typeface="思源黑体 CN Bold" panose="020B0800000000000000" pitchFamily="34" charset="-122"/>
                </a:endParaRPr>
              </a:p>
            </p:txBody>
          </p:sp>
        </p:grpSp>
      </p:gr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0"/>
            <a:ext cx="622300" cy="622300"/>
            <a:chOff x="0" y="0"/>
            <a:chExt cx="622300" cy="622300"/>
          </a:xfrm>
        </p:grpSpPr>
        <p:sp>
          <p:nvSpPr>
            <p:cNvPr id="4" name="矩形 3"/>
            <p:cNvSpPr/>
            <p:nvPr/>
          </p:nvSpPr>
          <p:spPr>
            <a:xfrm>
              <a:off x="0" y="0"/>
              <a:ext cx="622300" cy="622300"/>
            </a:xfrm>
            <a:prstGeom prst="rect">
              <a:avLst/>
            </a:prstGeom>
            <a:solidFill>
              <a:srgbClr val="53B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82562" y="126484"/>
              <a:ext cx="457176" cy="369332"/>
            </a:xfrm>
            <a:prstGeom prst="rect">
              <a:avLst/>
            </a:prstGeom>
            <a:noFill/>
          </p:spPr>
          <p:txBody>
            <a:bodyPr wrap="none" rtlCol="0">
              <a:spAutoFit/>
            </a:bodyPr>
            <a:lstStyle/>
            <a:p>
              <a:r>
                <a:rPr lang="en-US" altLang="zh-CN" dirty="0">
                  <a:solidFill>
                    <a:schemeClr val="bg1"/>
                  </a:solidFill>
                  <a:latin typeface="思源黑体 CN Bold" panose="020B0800000000000000" pitchFamily="34" charset="-122"/>
                  <a:ea typeface="思源黑体 CN Bold" panose="020B0800000000000000" pitchFamily="34" charset="-122"/>
                </a:rPr>
                <a:t>02</a:t>
              </a:r>
              <a:endParaRPr lang="zh-CN" altLang="en-US" dirty="0">
                <a:solidFill>
                  <a:schemeClr val="bg1"/>
                </a:solidFill>
                <a:latin typeface="思源黑体 CN Bold" panose="020B0800000000000000" pitchFamily="34" charset="-122"/>
                <a:ea typeface="思源黑体 CN Bold" panose="020B0800000000000000" pitchFamily="34" charset="-122"/>
              </a:endParaRPr>
            </a:p>
          </p:txBody>
        </p:sp>
      </p:grpSp>
      <p:grpSp>
        <p:nvGrpSpPr>
          <p:cNvPr id="3" name="组合 2"/>
          <p:cNvGrpSpPr/>
          <p:nvPr/>
        </p:nvGrpSpPr>
        <p:grpSpPr>
          <a:xfrm>
            <a:off x="4711700" y="1010695"/>
            <a:ext cx="3172689" cy="1085572"/>
            <a:chOff x="4711700" y="1010695"/>
            <a:chExt cx="3172689" cy="1085572"/>
          </a:xfrm>
        </p:grpSpPr>
        <p:sp>
          <p:nvSpPr>
            <p:cNvPr id="13" name="矩形 12"/>
            <p:cNvSpPr/>
            <p:nvPr/>
          </p:nvSpPr>
          <p:spPr>
            <a:xfrm rot="20857509">
              <a:off x="7035856" y="1010695"/>
              <a:ext cx="848533" cy="570684"/>
            </a:xfrm>
            <a:prstGeom prst="rect">
              <a:avLst/>
            </a:prstGeom>
            <a:solidFill>
              <a:srgbClr val="6AA4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4711700" y="1451107"/>
              <a:ext cx="2430780" cy="645160"/>
            </a:xfrm>
            <a:prstGeom prst="rect">
              <a:avLst/>
            </a:prstGeom>
            <a:noFill/>
          </p:spPr>
          <p:txBody>
            <a:bodyPr wrap="none" rtlCol="0">
              <a:spAutoFit/>
            </a:bodyPr>
            <a:lstStyle/>
            <a:p>
              <a:r>
                <a:rPr lang="zh-CN" altLang="en-US" sz="3600" spc="300" dirty="0">
                  <a:latin typeface="思源黑体 CN Bold" panose="020B0800000000000000" pitchFamily="34" charset="-122"/>
                  <a:ea typeface="思源黑体 CN Bold" panose="020B0800000000000000" pitchFamily="34" charset="-122"/>
                </a:rPr>
                <a:t>编制目的</a:t>
              </a:r>
              <a:r>
                <a:rPr lang="en-US" altLang="zh-CN" sz="3600" spc="300" dirty="0">
                  <a:latin typeface="思源黑体 CN Bold" panose="020B0800000000000000" pitchFamily="34" charset="-122"/>
                  <a:ea typeface="思源黑体 CN Bold" panose="020B0800000000000000" pitchFamily="34" charset="-122"/>
                </a:rPr>
                <a:t> </a:t>
              </a:r>
              <a:endParaRPr lang="zh-CN" altLang="en-US" sz="3600" spc="300" dirty="0">
                <a:latin typeface="思源黑体 CN Bold" panose="020B0800000000000000" pitchFamily="34" charset="-122"/>
                <a:ea typeface="思源黑体 CN Bold" panose="020B0800000000000000" pitchFamily="34" charset="-122"/>
              </a:endParaRPr>
            </a:p>
          </p:txBody>
        </p:sp>
      </p:grpSp>
      <p:sp>
        <p:nvSpPr>
          <p:cNvPr id="14" name="文本框 13"/>
          <p:cNvSpPr txBox="1"/>
          <p:nvPr/>
        </p:nvSpPr>
        <p:spPr>
          <a:xfrm>
            <a:off x="1940560" y="2434590"/>
            <a:ext cx="7532370" cy="1345565"/>
          </a:xfrm>
          <a:prstGeom prst="rect">
            <a:avLst/>
          </a:prstGeom>
          <a:noFill/>
        </p:spPr>
        <p:txBody>
          <a:bodyPr wrap="square" rtlCol="0">
            <a:spAutoFit/>
          </a:bodyPr>
          <a:lstStyle/>
          <a:p>
            <a:pPr algn="l">
              <a:lnSpc>
                <a:spcPct val="170000"/>
              </a:lnSpc>
            </a:pPr>
            <a:r>
              <a:rPr lang="en-US" altLang="zh-CN" sz="1200" dirty="0">
                <a:solidFill>
                  <a:schemeClr val="tx1">
                    <a:lumMod val="75000"/>
                    <a:lumOff val="25000"/>
                  </a:schemeClr>
                </a:solidFill>
                <a:latin typeface="思源黑体 CN Normal" panose="020B0400000000000000" pitchFamily="34" charset="-122"/>
                <a:ea typeface="思源黑体 CN Normal" panose="020B0400000000000000" pitchFamily="34" charset="-122"/>
                <a:sym typeface="+mn-ea"/>
              </a:rPr>
              <a:t>围绕预防、预警、应急三大环节，强化风险评估、隐患排查、事故预警和应急处置四项工作机制，提高应对突发环境事件的快速响应和处置能力，控制、减轻和消除突发环境事件的风险和危害，构建全市环境安全防控体系，保障人民群众生命健康和财产安全，维护生态环境安全，建设生态虎林，促进经济社会全面、协调、可持续发展。</a:t>
            </a:r>
            <a:endParaRPr lang="en-US" altLang="zh-CN" sz="1200" dirty="0">
              <a:solidFill>
                <a:schemeClr val="tx1">
                  <a:lumMod val="75000"/>
                  <a:lumOff val="25000"/>
                </a:schemeClr>
              </a:solidFill>
              <a:latin typeface="思源黑体 CN Normal" panose="020B0400000000000000" pitchFamily="34" charset="-122"/>
              <a:ea typeface="思源黑体 CN Normal" panose="020B0400000000000000" pitchFamily="34" charset="-122"/>
            </a:endParaRPr>
          </a:p>
        </p:txBody>
      </p:sp>
      <p:grpSp>
        <p:nvGrpSpPr>
          <p:cNvPr id="23" name="组合 22"/>
          <p:cNvGrpSpPr/>
          <p:nvPr/>
        </p:nvGrpSpPr>
        <p:grpSpPr>
          <a:xfrm>
            <a:off x="7628255" y="4977130"/>
            <a:ext cx="3265170" cy="446405"/>
            <a:chOff x="4503420" y="4900425"/>
            <a:chExt cx="1976143" cy="446273"/>
          </a:xfrm>
        </p:grpSpPr>
        <p:sp>
          <p:nvSpPr>
            <p:cNvPr id="15" name="矩形 14"/>
            <p:cNvSpPr/>
            <p:nvPr/>
          </p:nvSpPr>
          <p:spPr>
            <a:xfrm>
              <a:off x="4503420" y="4900425"/>
              <a:ext cx="1976143" cy="446273"/>
            </a:xfrm>
            <a:prstGeom prst="rect">
              <a:avLst/>
            </a:prstGeom>
            <a:solidFill>
              <a:srgbClr val="53B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iconfont-11607-6151368"/>
            <p:cNvSpPr/>
            <p:nvPr/>
          </p:nvSpPr>
          <p:spPr>
            <a:xfrm>
              <a:off x="6096000" y="4976813"/>
              <a:ext cx="293498" cy="293496"/>
            </a:xfrm>
            <a:custGeom>
              <a:avLst/>
              <a:gdLst>
                <a:gd name="T0" fmla="*/ 9510 w 12800"/>
                <a:gd name="T1" fmla="*/ 7200 h 12800"/>
                <a:gd name="T2" fmla="*/ 4800 w 12800"/>
                <a:gd name="T3" fmla="*/ 11648 h 12800"/>
                <a:gd name="T4" fmla="*/ 5872 w 12800"/>
                <a:gd name="T5" fmla="*/ 12800 h 12800"/>
                <a:gd name="T6" fmla="*/ 12800 w 12800"/>
                <a:gd name="T7" fmla="*/ 6442 h 12800"/>
                <a:gd name="T8" fmla="*/ 5926 w 12800"/>
                <a:gd name="T9" fmla="*/ 0 h 12800"/>
                <a:gd name="T10" fmla="*/ 4800 w 12800"/>
                <a:gd name="T11" fmla="*/ 1236 h 12800"/>
                <a:gd name="T12" fmla="*/ 9420 w 12800"/>
                <a:gd name="T13" fmla="*/ 5600 h 12800"/>
                <a:gd name="T14" fmla="*/ 0 w 12800"/>
                <a:gd name="T15" fmla="*/ 5600 h 12800"/>
                <a:gd name="T16" fmla="*/ 0 w 12800"/>
                <a:gd name="T17" fmla="*/ 7200 h 12800"/>
                <a:gd name="T18" fmla="*/ 9510 w 12800"/>
                <a:gd name="T19" fmla="*/ 7200 h 1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800" h="12800">
                  <a:moveTo>
                    <a:pt x="9510" y="7200"/>
                  </a:moveTo>
                  <a:lnTo>
                    <a:pt x="4800" y="11648"/>
                  </a:lnTo>
                  <a:lnTo>
                    <a:pt x="5872" y="12800"/>
                  </a:lnTo>
                  <a:lnTo>
                    <a:pt x="12800" y="6442"/>
                  </a:lnTo>
                  <a:lnTo>
                    <a:pt x="5926" y="0"/>
                  </a:lnTo>
                  <a:lnTo>
                    <a:pt x="4800" y="1236"/>
                  </a:lnTo>
                  <a:lnTo>
                    <a:pt x="9420" y="5600"/>
                  </a:lnTo>
                  <a:lnTo>
                    <a:pt x="0" y="5600"/>
                  </a:lnTo>
                  <a:lnTo>
                    <a:pt x="0" y="7200"/>
                  </a:lnTo>
                  <a:lnTo>
                    <a:pt x="9510" y="72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文本框 18"/>
            <p:cNvSpPr txBox="1"/>
            <p:nvPr/>
          </p:nvSpPr>
          <p:spPr>
            <a:xfrm>
              <a:off x="4546592" y="4976353"/>
              <a:ext cx="1584960" cy="306614"/>
            </a:xfrm>
            <a:prstGeom prst="rect">
              <a:avLst/>
            </a:prstGeom>
            <a:noFill/>
          </p:spPr>
          <p:txBody>
            <a:bodyPr wrap="square">
              <a:spAutoFit/>
            </a:bodyPr>
            <a:lstStyle/>
            <a:p>
              <a:r>
                <a:rPr lang="zh-CN" altLang="en-US" sz="1400" dirty="0">
                  <a:solidFill>
                    <a:schemeClr val="bg1"/>
                  </a:solidFill>
                  <a:latin typeface="思源黑体 CN Light" panose="020B0300000000000000" pitchFamily="34" charset="-122"/>
                  <a:ea typeface="思源黑体 CN Light" panose="020B0300000000000000" pitchFamily="34" charset="-122"/>
                </a:rPr>
                <a:t>虎林市突发环境事件应急预案</a:t>
              </a:r>
              <a:endParaRPr lang="zh-CN" altLang="en-US" sz="1400" dirty="0">
                <a:solidFill>
                  <a:schemeClr val="bg1"/>
                </a:solidFill>
                <a:latin typeface="思源黑体 CN Light" panose="020B0300000000000000" pitchFamily="34" charset="-122"/>
                <a:ea typeface="思源黑体 CN Light" panose="020B0300000000000000" pitchFamily="34" charset="-122"/>
              </a:endParaRPr>
            </a:p>
          </p:txBody>
        </p:sp>
      </p:grpSp>
    </p:spTree>
    <p:custDataLst>
      <p:tags r:id="rId1"/>
    </p:custData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 name="组合 55"/>
          <p:cNvGrpSpPr/>
          <p:nvPr/>
        </p:nvGrpSpPr>
        <p:grpSpPr>
          <a:xfrm>
            <a:off x="0" y="0"/>
            <a:ext cx="622300" cy="622300"/>
            <a:chOff x="0" y="0"/>
            <a:chExt cx="622300" cy="622300"/>
          </a:xfrm>
        </p:grpSpPr>
        <p:sp>
          <p:nvSpPr>
            <p:cNvPr id="4" name="矩形 3"/>
            <p:cNvSpPr/>
            <p:nvPr/>
          </p:nvSpPr>
          <p:spPr>
            <a:xfrm>
              <a:off x="0" y="0"/>
              <a:ext cx="622300" cy="622300"/>
            </a:xfrm>
            <a:prstGeom prst="rect">
              <a:avLst/>
            </a:prstGeom>
            <a:solidFill>
              <a:srgbClr val="53B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82562" y="126484"/>
              <a:ext cx="457176" cy="369332"/>
            </a:xfrm>
            <a:prstGeom prst="rect">
              <a:avLst/>
            </a:prstGeom>
            <a:noFill/>
          </p:spPr>
          <p:txBody>
            <a:bodyPr wrap="none" rtlCol="0">
              <a:spAutoFit/>
            </a:bodyPr>
            <a:lstStyle/>
            <a:p>
              <a:r>
                <a:rPr lang="en-US" altLang="zh-CN" dirty="0">
                  <a:solidFill>
                    <a:schemeClr val="bg1"/>
                  </a:solidFill>
                  <a:latin typeface="思源黑体 CN Bold" panose="020B0800000000000000" pitchFamily="34" charset="-122"/>
                  <a:ea typeface="思源黑体 CN Bold" panose="020B0800000000000000" pitchFamily="34" charset="-122"/>
                </a:rPr>
                <a:t>03</a:t>
              </a:r>
              <a:endParaRPr lang="zh-CN" altLang="en-US" dirty="0">
                <a:solidFill>
                  <a:schemeClr val="bg1"/>
                </a:solidFill>
                <a:latin typeface="思源黑体 CN Bold" panose="020B0800000000000000" pitchFamily="34" charset="-122"/>
                <a:ea typeface="思源黑体 CN Bold" panose="020B0800000000000000" pitchFamily="34" charset="-122"/>
              </a:endParaRPr>
            </a:p>
          </p:txBody>
        </p:sp>
      </p:grpSp>
      <p:grpSp>
        <p:nvGrpSpPr>
          <p:cNvPr id="57" name="组合 56"/>
          <p:cNvGrpSpPr/>
          <p:nvPr/>
        </p:nvGrpSpPr>
        <p:grpSpPr>
          <a:xfrm>
            <a:off x="1799291" y="738303"/>
            <a:ext cx="8528350" cy="1523141"/>
            <a:chOff x="1784051" y="738303"/>
            <a:chExt cx="8528350" cy="1523141"/>
          </a:xfrm>
        </p:grpSpPr>
        <p:sp>
          <p:nvSpPr>
            <p:cNvPr id="7" name="矩形 6"/>
            <p:cNvSpPr/>
            <p:nvPr/>
          </p:nvSpPr>
          <p:spPr>
            <a:xfrm rot="20857509">
              <a:off x="4947860" y="738303"/>
              <a:ext cx="1158016" cy="695705"/>
            </a:xfrm>
            <a:prstGeom prst="rect">
              <a:avLst/>
            </a:prstGeom>
            <a:solidFill>
              <a:srgbClr val="6AA4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3949411" y="832999"/>
              <a:ext cx="3154680" cy="645160"/>
            </a:xfrm>
            <a:prstGeom prst="rect">
              <a:avLst/>
            </a:prstGeom>
            <a:noFill/>
          </p:spPr>
          <p:txBody>
            <a:bodyPr wrap="none" rtlCol="0">
              <a:spAutoFit/>
            </a:bodyPr>
            <a:lstStyle/>
            <a:p>
              <a:r>
                <a:rPr lang="zh-CN" altLang="en-US" sz="3600" spc="300" dirty="0">
                  <a:latin typeface="思源黑体 CN Bold" panose="020B0800000000000000" pitchFamily="34" charset="-122"/>
                  <a:ea typeface="思源黑体 CN Bold" panose="020B0800000000000000" pitchFamily="34" charset="-122"/>
                </a:rPr>
                <a:t>预案</a:t>
              </a:r>
              <a:r>
                <a:rPr lang="zh-CN" altLang="en-US" sz="3600" spc="300" dirty="0">
                  <a:solidFill>
                    <a:schemeClr val="bg1"/>
                  </a:solidFill>
                  <a:latin typeface="思源黑体 CN Bold" panose="020B0800000000000000" pitchFamily="34" charset="-122"/>
                  <a:ea typeface="思源黑体 CN Bold" panose="020B0800000000000000" pitchFamily="34" charset="-122"/>
                </a:rPr>
                <a:t>主要</a:t>
              </a:r>
              <a:r>
                <a:rPr lang="zh-CN" altLang="en-US" sz="3600" spc="300" dirty="0">
                  <a:latin typeface="思源黑体 CN Bold" panose="020B0800000000000000" pitchFamily="34" charset="-122"/>
                  <a:ea typeface="思源黑体 CN Bold" panose="020B0800000000000000" pitchFamily="34" charset="-122"/>
                </a:rPr>
                <a:t>内容</a:t>
              </a:r>
              <a:endParaRPr lang="zh-CN" altLang="en-US" sz="3600" spc="300" dirty="0">
                <a:latin typeface="思源黑体 CN Bold" panose="020B0800000000000000" pitchFamily="34" charset="-122"/>
                <a:ea typeface="思源黑体 CN Bold" panose="020B0800000000000000" pitchFamily="34" charset="-122"/>
              </a:endParaRPr>
            </a:p>
          </p:txBody>
        </p:sp>
        <p:sp>
          <p:nvSpPr>
            <p:cNvPr id="11" name="文本框 10"/>
            <p:cNvSpPr txBox="1"/>
            <p:nvPr/>
          </p:nvSpPr>
          <p:spPr>
            <a:xfrm>
              <a:off x="1784051" y="1616284"/>
              <a:ext cx="8528350" cy="645160"/>
            </a:xfrm>
            <a:prstGeom prst="rect">
              <a:avLst/>
            </a:prstGeom>
            <a:noFill/>
          </p:spPr>
          <p:txBody>
            <a:bodyPr wrap="square" rtlCol="0">
              <a:spAutoFit/>
            </a:bodyPr>
            <a:lstStyle/>
            <a:p>
              <a:pPr algn="ctr">
                <a:lnSpc>
                  <a:spcPct val="150000"/>
                </a:lnSpc>
              </a:pPr>
              <a:r>
                <a:rPr lang="en-US" altLang="zh-CN" sz="1200" dirty="0">
                  <a:solidFill>
                    <a:schemeClr val="tx1">
                      <a:lumMod val="75000"/>
                      <a:lumOff val="25000"/>
                    </a:schemeClr>
                  </a:solidFill>
                  <a:latin typeface="思源黑体 CN Normal" panose="020B0400000000000000" pitchFamily="34" charset="-122"/>
                  <a:ea typeface="思源黑体 CN Normal" panose="020B0400000000000000" pitchFamily="34" charset="-122"/>
                </a:rPr>
                <a:t>依据《中华人民共和国环境保护法》《中华人民共和国突发事件应对法》《黑龙江省突发事件应急预案管理办法》等法律法规，并与《黑龙江省突发环境事件应急预案》《鸡西市突发环境事件应急预案》相衔接，制定本预案。</a:t>
              </a:r>
              <a:endParaRPr lang="en-US" altLang="zh-CN" sz="1200" dirty="0">
                <a:solidFill>
                  <a:schemeClr val="tx1">
                    <a:lumMod val="75000"/>
                    <a:lumOff val="25000"/>
                  </a:schemeClr>
                </a:solidFill>
                <a:latin typeface="思源黑体 CN Normal" panose="020B0400000000000000" pitchFamily="34" charset="-122"/>
                <a:ea typeface="思源黑体 CN Normal" panose="020B0400000000000000" pitchFamily="34" charset="-122"/>
              </a:endParaRPr>
            </a:p>
          </p:txBody>
        </p:sp>
      </p:grpSp>
      <p:sp>
        <p:nvSpPr>
          <p:cNvPr id="12" name="矩形 11"/>
          <p:cNvSpPr/>
          <p:nvPr/>
        </p:nvSpPr>
        <p:spPr>
          <a:xfrm>
            <a:off x="0" y="6336665"/>
            <a:ext cx="1804035" cy="358140"/>
          </a:xfrm>
          <a:prstGeom prst="rect">
            <a:avLst/>
          </a:prstGeom>
          <a:solidFill>
            <a:srgbClr val="53B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386080" y="6377305"/>
            <a:ext cx="4262755" cy="275590"/>
          </a:xfrm>
          <a:prstGeom prst="rect">
            <a:avLst/>
          </a:prstGeom>
          <a:noFill/>
        </p:spPr>
        <p:txBody>
          <a:bodyPr wrap="square">
            <a:spAutoFit/>
          </a:bodyPr>
          <a:lstStyle/>
          <a:p>
            <a:r>
              <a:rPr lang="zh-CN" altLang="en-US" sz="1200" spc="300" dirty="0">
                <a:solidFill>
                  <a:schemeClr val="bg1"/>
                </a:solidFill>
                <a:latin typeface="思源黑体 CN Bold" panose="020B0800000000000000" pitchFamily="34" charset="-122"/>
                <a:ea typeface="思源黑体 CN Bold" panose="020B0800000000000000" pitchFamily="34" charset="-122"/>
              </a:rPr>
              <a:t>虎林市突发环境</a:t>
            </a:r>
            <a:r>
              <a:rPr lang="zh-CN" altLang="en-US" sz="1200" spc="300" dirty="0">
                <a:solidFill>
                  <a:srgbClr val="53BEBE"/>
                </a:solidFill>
                <a:latin typeface="思源黑体 CN Bold" panose="020B0800000000000000" pitchFamily="34" charset="-122"/>
                <a:ea typeface="思源黑体 CN Bold" panose="020B0800000000000000" pitchFamily="34" charset="-122"/>
              </a:rPr>
              <a:t>事件应急预案</a:t>
            </a:r>
            <a:endParaRPr lang="zh-CN" altLang="en-US" sz="1200" dirty="0">
              <a:solidFill>
                <a:srgbClr val="53BEBE"/>
              </a:solidFill>
            </a:endParaRPr>
          </a:p>
        </p:txBody>
      </p:sp>
      <p:grpSp>
        <p:nvGrpSpPr>
          <p:cNvPr id="58" name="组合 57"/>
          <p:cNvGrpSpPr/>
          <p:nvPr/>
        </p:nvGrpSpPr>
        <p:grpSpPr>
          <a:xfrm>
            <a:off x="914960" y="2890017"/>
            <a:ext cx="998976" cy="1229982"/>
            <a:chOff x="1668070" y="2919227"/>
            <a:chExt cx="998976" cy="1229982"/>
          </a:xfrm>
        </p:grpSpPr>
        <p:grpSp>
          <p:nvGrpSpPr>
            <p:cNvPr id="20" name="组合 19"/>
            <p:cNvGrpSpPr/>
            <p:nvPr/>
          </p:nvGrpSpPr>
          <p:grpSpPr>
            <a:xfrm>
              <a:off x="1668070" y="2919227"/>
              <a:ext cx="998976" cy="1229982"/>
              <a:chOff x="1901284" y="3546233"/>
              <a:chExt cx="1090983" cy="1343267"/>
            </a:xfrm>
          </p:grpSpPr>
          <p:sp>
            <p:nvSpPr>
              <p:cNvPr id="19" name="矩形 18"/>
              <p:cNvSpPr/>
              <p:nvPr/>
            </p:nvSpPr>
            <p:spPr>
              <a:xfrm rot="21168638">
                <a:off x="2572201" y="4469434"/>
                <a:ext cx="420066" cy="420066"/>
              </a:xfrm>
              <a:prstGeom prst="rect">
                <a:avLst/>
              </a:prstGeom>
              <a:solidFill>
                <a:srgbClr val="53B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rot="915522">
                <a:off x="1901284" y="3546233"/>
                <a:ext cx="1028700" cy="1028700"/>
              </a:xfrm>
              <a:prstGeom prst="rect">
                <a:avLst/>
              </a:prstGeom>
              <a:solidFill>
                <a:srgbClr val="53BEBE"/>
              </a:solidFill>
              <a:ln w="381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9" name="文本框 48"/>
            <p:cNvSpPr txBox="1"/>
            <p:nvPr/>
          </p:nvSpPr>
          <p:spPr>
            <a:xfrm>
              <a:off x="1803702" y="3191493"/>
              <a:ext cx="538480" cy="521970"/>
            </a:xfrm>
            <a:prstGeom prst="rect">
              <a:avLst/>
            </a:prstGeom>
            <a:noFill/>
          </p:spPr>
          <p:txBody>
            <a:bodyPr wrap="none" rtlCol="0">
              <a:spAutoFit/>
            </a:bodyPr>
            <a:lstStyle/>
            <a:p>
              <a:pPr algn="l"/>
              <a:r>
                <a:rPr lang="en-US" altLang="zh-CN" sz="1400" dirty="0">
                  <a:solidFill>
                    <a:schemeClr val="bg1"/>
                  </a:solidFill>
                  <a:latin typeface="思源黑体 CN Bold" panose="020B0800000000000000" pitchFamily="34" charset="-122"/>
                  <a:ea typeface="思源黑体 CN Bold" panose="020B0800000000000000" pitchFamily="34" charset="-122"/>
                </a:rPr>
                <a:t>01</a:t>
              </a:r>
              <a:endParaRPr lang="en-US" altLang="zh-CN" sz="1400" dirty="0">
                <a:solidFill>
                  <a:schemeClr val="bg1"/>
                </a:solidFill>
                <a:latin typeface="思源黑体 CN Bold" panose="020B0800000000000000" pitchFamily="34" charset="-122"/>
                <a:ea typeface="思源黑体 CN Bold" panose="020B0800000000000000" pitchFamily="34" charset="-122"/>
              </a:endParaRPr>
            </a:p>
            <a:p>
              <a:pPr algn="l"/>
              <a:r>
                <a:rPr lang="zh-CN" altLang="en-US" sz="1400" dirty="0">
                  <a:solidFill>
                    <a:schemeClr val="bg1"/>
                  </a:solidFill>
                  <a:latin typeface="思源黑体 CN Bold" panose="020B0800000000000000" pitchFamily="34" charset="-122"/>
                  <a:ea typeface="思源黑体 CN Bold" panose="020B0800000000000000" pitchFamily="34" charset="-122"/>
                </a:rPr>
                <a:t>总则</a:t>
              </a:r>
              <a:endParaRPr lang="zh-CN" altLang="en-US" sz="1400" dirty="0">
                <a:solidFill>
                  <a:schemeClr val="bg1"/>
                </a:solidFill>
                <a:latin typeface="思源黑体 CN Bold" panose="020B0800000000000000" pitchFamily="34" charset="-122"/>
                <a:ea typeface="思源黑体 CN Bold" panose="020B0800000000000000" pitchFamily="34" charset="-122"/>
              </a:endParaRPr>
            </a:p>
          </p:txBody>
        </p:sp>
      </p:grpSp>
      <p:grpSp>
        <p:nvGrpSpPr>
          <p:cNvPr id="59" name="组合 58"/>
          <p:cNvGrpSpPr/>
          <p:nvPr/>
        </p:nvGrpSpPr>
        <p:grpSpPr>
          <a:xfrm>
            <a:off x="3242302" y="2882883"/>
            <a:ext cx="1000186" cy="1237116"/>
            <a:chOff x="4285808" y="2912093"/>
            <a:chExt cx="1000199" cy="1237116"/>
          </a:xfrm>
        </p:grpSpPr>
        <p:grpSp>
          <p:nvGrpSpPr>
            <p:cNvPr id="21" name="组合 20"/>
            <p:cNvGrpSpPr/>
            <p:nvPr/>
          </p:nvGrpSpPr>
          <p:grpSpPr>
            <a:xfrm>
              <a:off x="4287031" y="2919227"/>
              <a:ext cx="998976" cy="1229982"/>
              <a:chOff x="1901284" y="3546233"/>
              <a:chExt cx="1090983" cy="1343267"/>
            </a:xfrm>
            <a:solidFill>
              <a:srgbClr val="6AA48B"/>
            </a:solidFill>
          </p:grpSpPr>
          <p:sp>
            <p:nvSpPr>
              <p:cNvPr id="22" name="矩形 21"/>
              <p:cNvSpPr/>
              <p:nvPr/>
            </p:nvSpPr>
            <p:spPr>
              <a:xfrm rot="21168638">
                <a:off x="2572201" y="4469434"/>
                <a:ext cx="420066" cy="42006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rot="915522">
                <a:off x="1901284" y="3546233"/>
                <a:ext cx="1028700" cy="1028700"/>
              </a:xfrm>
              <a:prstGeom prst="rect">
                <a:avLst/>
              </a:prstGeom>
              <a:grpFill/>
              <a:ln w="381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0" name="文本框 49"/>
            <p:cNvSpPr txBox="1"/>
            <p:nvPr/>
          </p:nvSpPr>
          <p:spPr>
            <a:xfrm>
              <a:off x="4285808" y="2912093"/>
              <a:ext cx="944892" cy="829945"/>
            </a:xfrm>
            <a:prstGeom prst="rect">
              <a:avLst/>
            </a:prstGeom>
            <a:noFill/>
          </p:spPr>
          <p:txBody>
            <a:bodyPr wrap="none" rtlCol="0">
              <a:spAutoFit/>
            </a:bodyPr>
            <a:lstStyle/>
            <a:p>
              <a:pPr algn="ctr"/>
              <a:endParaRPr lang="en-US" altLang="zh-CN" sz="1200" spc="300" dirty="0">
                <a:solidFill>
                  <a:schemeClr val="tx1">
                    <a:lumMod val="75000"/>
                    <a:lumOff val="25000"/>
                  </a:schemeClr>
                </a:solidFill>
                <a:latin typeface="思源黑体 CN Bold" panose="020B0800000000000000" pitchFamily="34" charset="-122"/>
                <a:ea typeface="思源黑体 CN Bold" panose="020B0800000000000000" pitchFamily="34" charset="-122"/>
              </a:endParaRPr>
            </a:p>
            <a:p>
              <a:pPr algn="l"/>
              <a:r>
                <a:rPr lang="en-US" altLang="zh-CN" sz="1200" dirty="0">
                  <a:solidFill>
                    <a:schemeClr val="bg1"/>
                  </a:solidFill>
                  <a:latin typeface="思源黑体 CN Bold" panose="020B0800000000000000" pitchFamily="34" charset="-122"/>
                  <a:ea typeface="思源黑体 CN Bold" panose="020B0800000000000000" pitchFamily="34" charset="-122"/>
                </a:rPr>
                <a:t>02</a:t>
              </a:r>
              <a:endParaRPr lang="en-US" altLang="zh-CN" sz="1200" dirty="0">
                <a:solidFill>
                  <a:schemeClr val="bg1"/>
                </a:solidFill>
                <a:latin typeface="思源黑体 CN Bold" panose="020B0800000000000000" pitchFamily="34" charset="-122"/>
                <a:ea typeface="思源黑体 CN Bold" panose="020B0800000000000000" pitchFamily="34" charset="-122"/>
              </a:endParaRPr>
            </a:p>
            <a:p>
              <a:pPr algn="l"/>
              <a:r>
                <a:rPr lang="zh-CN" altLang="en-US" sz="1200" dirty="0">
                  <a:solidFill>
                    <a:schemeClr val="bg1"/>
                  </a:solidFill>
                  <a:latin typeface="思源黑体 CN Bold" panose="020B0800000000000000" pitchFamily="34" charset="-122"/>
                  <a:ea typeface="思源黑体 CN Bold" panose="020B0800000000000000" pitchFamily="34" charset="-122"/>
                </a:rPr>
                <a:t>应急指挥体</a:t>
              </a:r>
              <a:endParaRPr lang="zh-CN" altLang="en-US" sz="1200" dirty="0">
                <a:solidFill>
                  <a:schemeClr val="bg1"/>
                </a:solidFill>
                <a:latin typeface="思源黑体 CN Bold" panose="020B0800000000000000" pitchFamily="34" charset="-122"/>
                <a:ea typeface="思源黑体 CN Bold" panose="020B0800000000000000" pitchFamily="34" charset="-122"/>
              </a:endParaRPr>
            </a:p>
            <a:p>
              <a:pPr algn="l"/>
              <a:r>
                <a:rPr lang="zh-CN" altLang="en-US" sz="1200" dirty="0">
                  <a:solidFill>
                    <a:schemeClr val="bg1"/>
                  </a:solidFill>
                  <a:latin typeface="思源黑体 CN Bold" panose="020B0800000000000000" pitchFamily="34" charset="-122"/>
                  <a:ea typeface="思源黑体 CN Bold" panose="020B0800000000000000" pitchFamily="34" charset="-122"/>
                </a:rPr>
                <a:t>系及职责</a:t>
              </a:r>
              <a:endParaRPr lang="zh-CN" altLang="en-US" sz="1200" dirty="0">
                <a:solidFill>
                  <a:schemeClr val="bg1"/>
                </a:solidFill>
                <a:latin typeface="思源黑体 CN Bold" panose="020B0800000000000000" pitchFamily="34" charset="-122"/>
                <a:ea typeface="思源黑体 CN Bold" panose="020B0800000000000000" pitchFamily="34" charset="-122"/>
              </a:endParaRPr>
            </a:p>
          </p:txBody>
        </p:sp>
      </p:grpSp>
      <p:grpSp>
        <p:nvGrpSpPr>
          <p:cNvPr id="60" name="组合 59"/>
          <p:cNvGrpSpPr/>
          <p:nvPr/>
        </p:nvGrpSpPr>
        <p:grpSpPr>
          <a:xfrm>
            <a:off x="5572070" y="2890017"/>
            <a:ext cx="998963" cy="1229982"/>
            <a:chOff x="6905992" y="2919227"/>
            <a:chExt cx="998976" cy="1229982"/>
          </a:xfrm>
        </p:grpSpPr>
        <p:grpSp>
          <p:nvGrpSpPr>
            <p:cNvPr id="24" name="组合 23"/>
            <p:cNvGrpSpPr/>
            <p:nvPr/>
          </p:nvGrpSpPr>
          <p:grpSpPr>
            <a:xfrm>
              <a:off x="6905992" y="2919227"/>
              <a:ext cx="998976" cy="1229982"/>
              <a:chOff x="1901284" y="3546233"/>
              <a:chExt cx="1090983" cy="1343267"/>
            </a:xfrm>
          </p:grpSpPr>
          <p:sp>
            <p:nvSpPr>
              <p:cNvPr id="25" name="矩形 24"/>
              <p:cNvSpPr/>
              <p:nvPr/>
            </p:nvSpPr>
            <p:spPr>
              <a:xfrm rot="21168638">
                <a:off x="2572201" y="4469434"/>
                <a:ext cx="420066" cy="420066"/>
              </a:xfrm>
              <a:prstGeom prst="rect">
                <a:avLst/>
              </a:prstGeom>
              <a:solidFill>
                <a:srgbClr val="53B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p:nvSpPr>
            <p:spPr>
              <a:xfrm rot="915522">
                <a:off x="1901284" y="3546233"/>
                <a:ext cx="1028700" cy="1028700"/>
              </a:xfrm>
              <a:prstGeom prst="rect">
                <a:avLst/>
              </a:prstGeom>
              <a:solidFill>
                <a:srgbClr val="53BEBE"/>
              </a:solidFill>
              <a:ln w="381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1" name="文本框 50"/>
            <p:cNvSpPr txBox="1"/>
            <p:nvPr/>
          </p:nvSpPr>
          <p:spPr>
            <a:xfrm>
              <a:off x="6980236" y="3096878"/>
              <a:ext cx="792490" cy="645160"/>
            </a:xfrm>
            <a:prstGeom prst="rect">
              <a:avLst/>
            </a:prstGeom>
            <a:noFill/>
          </p:spPr>
          <p:txBody>
            <a:bodyPr wrap="none" rtlCol="0">
              <a:spAutoFit/>
            </a:bodyPr>
            <a:lstStyle/>
            <a:p>
              <a:pPr algn="l"/>
              <a:r>
                <a:rPr lang="en-US" altLang="zh-CN" sz="1200" dirty="0">
                  <a:solidFill>
                    <a:schemeClr val="bg1"/>
                  </a:solidFill>
                  <a:latin typeface="思源黑体 CN Bold" panose="020B0800000000000000" pitchFamily="34" charset="-122"/>
                  <a:ea typeface="思源黑体 CN Bold" panose="020B0800000000000000" pitchFamily="34" charset="-122"/>
                </a:rPr>
                <a:t>03</a:t>
              </a:r>
              <a:endParaRPr lang="en-US" altLang="zh-CN" sz="1200" dirty="0">
                <a:solidFill>
                  <a:schemeClr val="bg1"/>
                </a:solidFill>
                <a:latin typeface="思源黑体 CN Bold" panose="020B0800000000000000" pitchFamily="34" charset="-122"/>
                <a:ea typeface="思源黑体 CN Bold" panose="020B0800000000000000" pitchFamily="34" charset="-122"/>
              </a:endParaRPr>
            </a:p>
            <a:p>
              <a:pPr algn="l"/>
              <a:r>
                <a:rPr lang="zh-CN" altLang="en-US" sz="1200" dirty="0">
                  <a:solidFill>
                    <a:schemeClr val="bg1"/>
                  </a:solidFill>
                  <a:latin typeface="思源黑体 CN Bold" panose="020B0800000000000000" pitchFamily="34" charset="-122"/>
                  <a:ea typeface="思源黑体 CN Bold" panose="020B0800000000000000" pitchFamily="34" charset="-122"/>
                </a:rPr>
                <a:t>预防和预</a:t>
              </a:r>
              <a:endParaRPr lang="zh-CN" altLang="en-US" sz="1200" dirty="0">
                <a:solidFill>
                  <a:schemeClr val="bg1"/>
                </a:solidFill>
                <a:latin typeface="思源黑体 CN Bold" panose="020B0800000000000000" pitchFamily="34" charset="-122"/>
                <a:ea typeface="思源黑体 CN Bold" panose="020B0800000000000000" pitchFamily="34" charset="-122"/>
              </a:endParaRPr>
            </a:p>
            <a:p>
              <a:pPr algn="l"/>
              <a:r>
                <a:rPr lang="zh-CN" altLang="en-US" sz="1200" dirty="0">
                  <a:solidFill>
                    <a:schemeClr val="bg1"/>
                  </a:solidFill>
                  <a:latin typeface="思源黑体 CN Bold" panose="020B0800000000000000" pitchFamily="34" charset="-122"/>
                  <a:ea typeface="思源黑体 CN Bold" panose="020B0800000000000000" pitchFamily="34" charset="-122"/>
                </a:rPr>
                <a:t>警机制</a:t>
              </a:r>
              <a:endParaRPr lang="zh-CN" altLang="en-US" sz="1200" dirty="0">
                <a:solidFill>
                  <a:schemeClr val="bg1"/>
                </a:solidFill>
                <a:latin typeface="思源黑体 CN Bold" panose="020B0800000000000000" pitchFamily="34" charset="-122"/>
                <a:ea typeface="思源黑体 CN Bold" panose="020B0800000000000000" pitchFamily="34" charset="-122"/>
              </a:endParaRPr>
            </a:p>
          </p:txBody>
        </p:sp>
      </p:grpSp>
      <p:grpSp>
        <p:nvGrpSpPr>
          <p:cNvPr id="61" name="组合 60"/>
          <p:cNvGrpSpPr/>
          <p:nvPr/>
        </p:nvGrpSpPr>
        <p:grpSpPr>
          <a:xfrm>
            <a:off x="7900615" y="2890017"/>
            <a:ext cx="998963" cy="1229982"/>
            <a:chOff x="9524952" y="2919227"/>
            <a:chExt cx="998976" cy="1229982"/>
          </a:xfrm>
        </p:grpSpPr>
        <p:grpSp>
          <p:nvGrpSpPr>
            <p:cNvPr id="27" name="组合 26"/>
            <p:cNvGrpSpPr/>
            <p:nvPr/>
          </p:nvGrpSpPr>
          <p:grpSpPr>
            <a:xfrm>
              <a:off x="9524952" y="2919227"/>
              <a:ext cx="998976" cy="1229982"/>
              <a:chOff x="1901284" y="3546233"/>
              <a:chExt cx="1090983" cy="1343267"/>
            </a:xfrm>
            <a:solidFill>
              <a:srgbClr val="6AA48B"/>
            </a:solidFill>
          </p:grpSpPr>
          <p:sp>
            <p:nvSpPr>
              <p:cNvPr id="28" name="矩形 27"/>
              <p:cNvSpPr/>
              <p:nvPr/>
            </p:nvSpPr>
            <p:spPr>
              <a:xfrm rot="21168638">
                <a:off x="2572201" y="4469434"/>
                <a:ext cx="420066" cy="42006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p:cNvSpPr/>
              <p:nvPr/>
            </p:nvSpPr>
            <p:spPr>
              <a:xfrm rot="915522">
                <a:off x="1901284" y="3546233"/>
                <a:ext cx="1028700" cy="1028700"/>
              </a:xfrm>
              <a:prstGeom prst="rect">
                <a:avLst/>
              </a:prstGeom>
              <a:grpFill/>
              <a:ln w="381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2" name="文本框 51"/>
            <p:cNvSpPr txBox="1"/>
            <p:nvPr/>
          </p:nvSpPr>
          <p:spPr>
            <a:xfrm>
              <a:off x="9599628" y="3096878"/>
              <a:ext cx="792490" cy="645160"/>
            </a:xfrm>
            <a:prstGeom prst="rect">
              <a:avLst/>
            </a:prstGeom>
            <a:noFill/>
          </p:spPr>
          <p:txBody>
            <a:bodyPr wrap="none" rtlCol="0">
              <a:spAutoFit/>
            </a:bodyPr>
            <a:lstStyle/>
            <a:p>
              <a:pPr algn="l"/>
              <a:r>
                <a:rPr lang="en-US" altLang="zh-CN" sz="1200" dirty="0">
                  <a:solidFill>
                    <a:schemeClr val="bg1"/>
                  </a:solidFill>
                  <a:latin typeface="思源黑体 CN Bold" panose="020B0800000000000000" pitchFamily="34" charset="-122"/>
                  <a:ea typeface="思源黑体 CN Bold" panose="020B0800000000000000" pitchFamily="34" charset="-122"/>
                </a:rPr>
                <a:t>04</a:t>
              </a:r>
              <a:endParaRPr lang="en-US" altLang="zh-CN" sz="1200" dirty="0">
                <a:solidFill>
                  <a:schemeClr val="bg1"/>
                </a:solidFill>
                <a:latin typeface="思源黑体 CN Bold" panose="020B0800000000000000" pitchFamily="34" charset="-122"/>
                <a:ea typeface="思源黑体 CN Bold" panose="020B0800000000000000" pitchFamily="34" charset="-122"/>
              </a:endParaRPr>
            </a:p>
            <a:p>
              <a:pPr algn="l"/>
              <a:r>
                <a:rPr lang="zh-CN" altLang="en-US" sz="1200" dirty="0">
                  <a:solidFill>
                    <a:schemeClr val="bg1"/>
                  </a:solidFill>
                  <a:latin typeface="思源黑体 CN Bold" panose="020B0800000000000000" pitchFamily="34" charset="-122"/>
                  <a:ea typeface="思源黑体 CN Bold" panose="020B0800000000000000" pitchFamily="34" charset="-122"/>
                </a:rPr>
                <a:t>应急响应</a:t>
              </a:r>
              <a:endParaRPr lang="zh-CN" altLang="en-US" sz="1200" dirty="0">
                <a:solidFill>
                  <a:schemeClr val="bg1"/>
                </a:solidFill>
                <a:latin typeface="思源黑体 CN Bold" panose="020B0800000000000000" pitchFamily="34" charset="-122"/>
                <a:ea typeface="思源黑体 CN Bold" panose="020B0800000000000000" pitchFamily="34" charset="-122"/>
              </a:endParaRPr>
            </a:p>
            <a:p>
              <a:pPr algn="l"/>
              <a:r>
                <a:rPr lang="zh-CN" altLang="en-US" sz="1200" dirty="0">
                  <a:solidFill>
                    <a:schemeClr val="bg1"/>
                  </a:solidFill>
                  <a:latin typeface="思源黑体 CN Bold" panose="020B0800000000000000" pitchFamily="34" charset="-122"/>
                  <a:ea typeface="思源黑体 CN Bold" panose="020B0800000000000000" pitchFamily="34" charset="-122"/>
                </a:rPr>
                <a:t>及措施</a:t>
              </a:r>
              <a:endParaRPr lang="zh-CN" altLang="en-US" sz="1200" dirty="0">
                <a:solidFill>
                  <a:schemeClr val="bg1"/>
                </a:solidFill>
                <a:latin typeface="思源黑体 CN Bold" panose="020B0800000000000000" pitchFamily="34" charset="-122"/>
                <a:ea typeface="思源黑体 CN Bold" panose="020B0800000000000000" pitchFamily="34" charset="-122"/>
              </a:endParaRPr>
            </a:p>
          </p:txBody>
        </p:sp>
      </p:grpSp>
      <p:grpSp>
        <p:nvGrpSpPr>
          <p:cNvPr id="3" name="组合 2"/>
          <p:cNvGrpSpPr/>
          <p:nvPr/>
        </p:nvGrpSpPr>
        <p:grpSpPr>
          <a:xfrm>
            <a:off x="10229160" y="2890017"/>
            <a:ext cx="998963" cy="1229982"/>
            <a:chOff x="6905992" y="2919227"/>
            <a:chExt cx="998976" cy="1229982"/>
          </a:xfrm>
        </p:grpSpPr>
        <p:grpSp>
          <p:nvGrpSpPr>
            <p:cNvPr id="6" name="组合 5"/>
            <p:cNvGrpSpPr/>
            <p:nvPr/>
          </p:nvGrpSpPr>
          <p:grpSpPr>
            <a:xfrm>
              <a:off x="6905992" y="2919227"/>
              <a:ext cx="998976" cy="1229982"/>
              <a:chOff x="1901284" y="3546233"/>
              <a:chExt cx="1090983" cy="1343267"/>
            </a:xfrm>
          </p:grpSpPr>
          <p:sp>
            <p:nvSpPr>
              <p:cNvPr id="9" name="矩形 8"/>
              <p:cNvSpPr/>
              <p:nvPr/>
            </p:nvSpPr>
            <p:spPr>
              <a:xfrm rot="21168638">
                <a:off x="2572201" y="4469434"/>
                <a:ext cx="420066" cy="420066"/>
              </a:xfrm>
              <a:prstGeom prst="rect">
                <a:avLst/>
              </a:prstGeom>
              <a:solidFill>
                <a:srgbClr val="53B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rot="915522">
                <a:off x="1901284" y="3546233"/>
                <a:ext cx="1028700" cy="1028700"/>
              </a:xfrm>
              <a:prstGeom prst="rect">
                <a:avLst/>
              </a:prstGeom>
              <a:solidFill>
                <a:srgbClr val="53BEBE"/>
              </a:solidFill>
              <a:ln w="381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18" name="文本框 17"/>
            <p:cNvSpPr txBox="1"/>
            <p:nvPr/>
          </p:nvSpPr>
          <p:spPr>
            <a:xfrm>
              <a:off x="6980873" y="3191493"/>
              <a:ext cx="792490" cy="460375"/>
            </a:xfrm>
            <a:prstGeom prst="rect">
              <a:avLst/>
            </a:prstGeom>
            <a:noFill/>
          </p:spPr>
          <p:txBody>
            <a:bodyPr wrap="none" rtlCol="0">
              <a:spAutoFit/>
            </a:bodyPr>
            <a:p>
              <a:pPr algn="l"/>
              <a:r>
                <a:rPr lang="en-US" altLang="zh-CN" sz="1200" dirty="0">
                  <a:solidFill>
                    <a:schemeClr val="bg1"/>
                  </a:solidFill>
                  <a:latin typeface="思源黑体 CN Bold" panose="020B0800000000000000" pitchFamily="34" charset="-122"/>
                  <a:ea typeface="思源黑体 CN Bold" panose="020B0800000000000000" pitchFamily="34" charset="-122"/>
                </a:rPr>
                <a:t>05</a:t>
              </a:r>
              <a:endParaRPr lang="en-US" altLang="zh-CN" sz="1200" dirty="0">
                <a:solidFill>
                  <a:schemeClr val="bg1"/>
                </a:solidFill>
                <a:latin typeface="思源黑体 CN Bold" panose="020B0800000000000000" pitchFamily="34" charset="-122"/>
                <a:ea typeface="思源黑体 CN Bold" panose="020B0800000000000000" pitchFamily="34" charset="-122"/>
              </a:endParaRPr>
            </a:p>
            <a:p>
              <a:pPr algn="l"/>
              <a:r>
                <a:rPr lang="zh-CN" altLang="en-US" sz="1200" dirty="0">
                  <a:solidFill>
                    <a:schemeClr val="bg1"/>
                  </a:solidFill>
                  <a:latin typeface="思源黑体 CN Bold" panose="020B0800000000000000" pitchFamily="34" charset="-122"/>
                  <a:ea typeface="思源黑体 CN Bold" panose="020B0800000000000000" pitchFamily="34" charset="-122"/>
                </a:rPr>
                <a:t>应急处置</a:t>
              </a:r>
              <a:endParaRPr lang="zh-CN" altLang="en-US" sz="1200" dirty="0">
                <a:solidFill>
                  <a:schemeClr val="bg1"/>
                </a:solidFill>
                <a:latin typeface="思源黑体 CN Bold" panose="020B0800000000000000" pitchFamily="34" charset="-122"/>
                <a:ea typeface="思源黑体 CN Bold" panose="020B0800000000000000" pitchFamily="34" charset="-122"/>
              </a:endParaRPr>
            </a:p>
          </p:txBody>
        </p:sp>
      </p:grpSp>
      <p:grpSp>
        <p:nvGrpSpPr>
          <p:cNvPr id="30" name="组合 29"/>
          <p:cNvGrpSpPr/>
          <p:nvPr/>
        </p:nvGrpSpPr>
        <p:grpSpPr>
          <a:xfrm>
            <a:off x="914960" y="4627377"/>
            <a:ext cx="998976" cy="1229982"/>
            <a:chOff x="1668070" y="2919227"/>
            <a:chExt cx="998976" cy="1229982"/>
          </a:xfrm>
        </p:grpSpPr>
        <p:grpSp>
          <p:nvGrpSpPr>
            <p:cNvPr id="39" name="组合 38"/>
            <p:cNvGrpSpPr/>
            <p:nvPr/>
          </p:nvGrpSpPr>
          <p:grpSpPr>
            <a:xfrm>
              <a:off x="1668070" y="2919227"/>
              <a:ext cx="998976" cy="1229982"/>
              <a:chOff x="1901284" y="3546233"/>
              <a:chExt cx="1090983" cy="1343267"/>
            </a:xfrm>
          </p:grpSpPr>
          <p:sp>
            <p:nvSpPr>
              <p:cNvPr id="40" name="矩形 39"/>
              <p:cNvSpPr/>
              <p:nvPr>
                <p:custDataLst>
                  <p:tags r:id="rId1"/>
                </p:custDataLst>
              </p:nvPr>
            </p:nvSpPr>
            <p:spPr>
              <a:xfrm rot="21168638">
                <a:off x="2572201" y="4469434"/>
                <a:ext cx="420066" cy="420066"/>
              </a:xfrm>
              <a:prstGeom prst="rect">
                <a:avLst/>
              </a:prstGeom>
              <a:solidFill>
                <a:srgbClr val="53B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矩形 40"/>
              <p:cNvSpPr/>
              <p:nvPr>
                <p:custDataLst>
                  <p:tags r:id="rId2"/>
                </p:custDataLst>
              </p:nvPr>
            </p:nvSpPr>
            <p:spPr>
              <a:xfrm rot="915522">
                <a:off x="1901284" y="3546233"/>
                <a:ext cx="1028700" cy="1028700"/>
              </a:xfrm>
              <a:prstGeom prst="rect">
                <a:avLst/>
              </a:prstGeom>
              <a:solidFill>
                <a:srgbClr val="53BEBE"/>
              </a:solidFill>
              <a:ln w="381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custDataLst>
                <p:tags r:id="rId3"/>
              </p:custDataLst>
            </p:nvPr>
          </p:nvSpPr>
          <p:spPr>
            <a:xfrm>
              <a:off x="1692577" y="3189588"/>
              <a:ext cx="792480" cy="460375"/>
            </a:xfrm>
            <a:prstGeom prst="rect">
              <a:avLst/>
            </a:prstGeom>
            <a:noFill/>
          </p:spPr>
          <p:txBody>
            <a:bodyPr wrap="none" rtlCol="0">
              <a:spAutoFit/>
            </a:bodyPr>
            <a:p>
              <a:pPr algn="l"/>
              <a:r>
                <a:rPr lang="en-US" altLang="zh-CN" sz="1200" dirty="0">
                  <a:solidFill>
                    <a:schemeClr val="bg1"/>
                  </a:solidFill>
                  <a:latin typeface="思源黑体 CN Bold" panose="020B0800000000000000" pitchFamily="34" charset="-122"/>
                  <a:ea typeface="思源黑体 CN Bold" panose="020B0800000000000000" pitchFamily="34" charset="-122"/>
                </a:rPr>
                <a:t>06</a:t>
              </a:r>
              <a:endParaRPr lang="en-US" altLang="zh-CN" sz="1200" dirty="0">
                <a:solidFill>
                  <a:schemeClr val="bg1"/>
                </a:solidFill>
                <a:latin typeface="思源黑体 CN Bold" panose="020B0800000000000000" pitchFamily="34" charset="-122"/>
                <a:ea typeface="思源黑体 CN Bold" panose="020B0800000000000000" pitchFamily="34" charset="-122"/>
              </a:endParaRPr>
            </a:p>
            <a:p>
              <a:pPr algn="l"/>
              <a:r>
                <a:rPr lang="zh-CN" altLang="en-US" sz="1200" dirty="0">
                  <a:solidFill>
                    <a:schemeClr val="bg1"/>
                  </a:solidFill>
                  <a:latin typeface="思源黑体 CN Bold" panose="020B0800000000000000" pitchFamily="34" charset="-122"/>
                  <a:ea typeface="思源黑体 CN Bold" panose="020B0800000000000000" pitchFamily="34" charset="-122"/>
                </a:rPr>
                <a:t>后期处置</a:t>
              </a:r>
              <a:endParaRPr lang="zh-CN" altLang="en-US" sz="1200" dirty="0">
                <a:solidFill>
                  <a:schemeClr val="bg1"/>
                </a:solidFill>
                <a:latin typeface="思源黑体 CN Bold" panose="020B0800000000000000" pitchFamily="34" charset="-122"/>
                <a:ea typeface="思源黑体 CN Bold" panose="020B0800000000000000" pitchFamily="34" charset="-122"/>
              </a:endParaRPr>
            </a:p>
          </p:txBody>
        </p:sp>
      </p:grpSp>
      <p:grpSp>
        <p:nvGrpSpPr>
          <p:cNvPr id="43" name="组合 42"/>
          <p:cNvGrpSpPr/>
          <p:nvPr/>
        </p:nvGrpSpPr>
        <p:grpSpPr>
          <a:xfrm>
            <a:off x="3370525" y="4627377"/>
            <a:ext cx="998963" cy="1229982"/>
            <a:chOff x="4287031" y="2919227"/>
            <a:chExt cx="998976" cy="1229982"/>
          </a:xfrm>
        </p:grpSpPr>
        <p:grpSp>
          <p:nvGrpSpPr>
            <p:cNvPr id="48" name="组合 47"/>
            <p:cNvGrpSpPr/>
            <p:nvPr/>
          </p:nvGrpSpPr>
          <p:grpSpPr>
            <a:xfrm>
              <a:off x="4287031" y="2919227"/>
              <a:ext cx="998976" cy="1229982"/>
              <a:chOff x="1901284" y="3546233"/>
              <a:chExt cx="1090983" cy="1343267"/>
            </a:xfrm>
            <a:solidFill>
              <a:srgbClr val="6AA48B"/>
            </a:solidFill>
          </p:grpSpPr>
          <p:sp>
            <p:nvSpPr>
              <p:cNvPr id="53" name="矩形 52"/>
              <p:cNvSpPr/>
              <p:nvPr>
                <p:custDataLst>
                  <p:tags r:id="rId4"/>
                </p:custDataLst>
              </p:nvPr>
            </p:nvSpPr>
            <p:spPr>
              <a:xfrm rot="21168638">
                <a:off x="2572201" y="4469434"/>
                <a:ext cx="420066" cy="42006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4" name="矩形 53"/>
              <p:cNvSpPr/>
              <p:nvPr>
                <p:custDataLst>
                  <p:tags r:id="rId5"/>
                </p:custDataLst>
              </p:nvPr>
            </p:nvSpPr>
            <p:spPr>
              <a:xfrm rot="915522">
                <a:off x="1901284" y="3546233"/>
                <a:ext cx="1028700" cy="1028700"/>
              </a:xfrm>
              <a:prstGeom prst="rect">
                <a:avLst/>
              </a:prstGeom>
              <a:grpFill/>
              <a:ln w="381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55" name="文本框 54"/>
            <p:cNvSpPr txBox="1"/>
            <p:nvPr>
              <p:custDataLst>
                <p:tags r:id="rId6"/>
              </p:custDataLst>
            </p:nvPr>
          </p:nvSpPr>
          <p:spPr>
            <a:xfrm>
              <a:off x="4311207" y="3189588"/>
              <a:ext cx="792490" cy="460375"/>
            </a:xfrm>
            <a:prstGeom prst="rect">
              <a:avLst/>
            </a:prstGeom>
            <a:noFill/>
          </p:spPr>
          <p:txBody>
            <a:bodyPr wrap="none" rtlCol="0">
              <a:spAutoFit/>
            </a:bodyPr>
            <a:p>
              <a:pPr algn="l"/>
              <a:r>
                <a:rPr lang="en-US" altLang="zh-CN" sz="1200" dirty="0">
                  <a:solidFill>
                    <a:schemeClr val="bg1"/>
                  </a:solidFill>
                  <a:latin typeface="思源黑体 CN Bold" panose="020B0800000000000000" pitchFamily="34" charset="-122"/>
                  <a:ea typeface="思源黑体 CN Bold" panose="020B0800000000000000" pitchFamily="34" charset="-122"/>
                </a:rPr>
                <a:t>07</a:t>
              </a:r>
              <a:endParaRPr lang="en-US" altLang="zh-CN" sz="1200" dirty="0">
                <a:solidFill>
                  <a:schemeClr val="bg1"/>
                </a:solidFill>
                <a:latin typeface="思源黑体 CN Bold" panose="020B0800000000000000" pitchFamily="34" charset="-122"/>
                <a:ea typeface="思源黑体 CN Bold" panose="020B0800000000000000" pitchFamily="34" charset="-122"/>
              </a:endParaRPr>
            </a:p>
            <a:p>
              <a:pPr algn="l"/>
              <a:r>
                <a:rPr lang="zh-CN" altLang="en-US" sz="1200" dirty="0">
                  <a:solidFill>
                    <a:schemeClr val="bg1"/>
                  </a:solidFill>
                  <a:latin typeface="思源黑体 CN Bold" panose="020B0800000000000000" pitchFamily="34" charset="-122"/>
                  <a:ea typeface="思源黑体 CN Bold" panose="020B0800000000000000" pitchFamily="34" charset="-122"/>
                </a:rPr>
                <a:t>应急保障</a:t>
              </a:r>
              <a:endParaRPr lang="zh-CN" altLang="en-US" sz="1200" dirty="0">
                <a:solidFill>
                  <a:schemeClr val="bg1"/>
                </a:solidFill>
                <a:latin typeface="思源黑体 CN Bold" panose="020B0800000000000000" pitchFamily="34" charset="-122"/>
                <a:ea typeface="思源黑体 CN Bold" panose="020B0800000000000000" pitchFamily="34" charset="-122"/>
              </a:endParaRPr>
            </a:p>
          </p:txBody>
        </p:sp>
      </p:grpSp>
      <p:grpSp>
        <p:nvGrpSpPr>
          <p:cNvPr id="62" name="组合 61"/>
          <p:cNvGrpSpPr/>
          <p:nvPr/>
        </p:nvGrpSpPr>
        <p:grpSpPr>
          <a:xfrm>
            <a:off x="5572070" y="4627377"/>
            <a:ext cx="998963" cy="1229982"/>
            <a:chOff x="6905992" y="2919227"/>
            <a:chExt cx="998976" cy="1229982"/>
          </a:xfrm>
        </p:grpSpPr>
        <p:grpSp>
          <p:nvGrpSpPr>
            <p:cNvPr id="63" name="组合 62"/>
            <p:cNvGrpSpPr/>
            <p:nvPr/>
          </p:nvGrpSpPr>
          <p:grpSpPr>
            <a:xfrm>
              <a:off x="6905992" y="2919227"/>
              <a:ext cx="998976" cy="1229982"/>
              <a:chOff x="1901284" y="3546233"/>
              <a:chExt cx="1090983" cy="1343267"/>
            </a:xfrm>
          </p:grpSpPr>
          <p:sp>
            <p:nvSpPr>
              <p:cNvPr id="64" name="矩形 63"/>
              <p:cNvSpPr/>
              <p:nvPr>
                <p:custDataLst>
                  <p:tags r:id="rId7"/>
                </p:custDataLst>
              </p:nvPr>
            </p:nvSpPr>
            <p:spPr>
              <a:xfrm rot="21168638">
                <a:off x="2572201" y="4469434"/>
                <a:ext cx="420066" cy="420066"/>
              </a:xfrm>
              <a:prstGeom prst="rect">
                <a:avLst/>
              </a:prstGeom>
              <a:solidFill>
                <a:srgbClr val="53B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5" name="矩形 64"/>
              <p:cNvSpPr/>
              <p:nvPr>
                <p:custDataLst>
                  <p:tags r:id="rId8"/>
                </p:custDataLst>
              </p:nvPr>
            </p:nvSpPr>
            <p:spPr>
              <a:xfrm rot="915522">
                <a:off x="1901284" y="3546233"/>
                <a:ext cx="1028700" cy="1028700"/>
              </a:xfrm>
              <a:prstGeom prst="rect">
                <a:avLst/>
              </a:prstGeom>
              <a:solidFill>
                <a:srgbClr val="53BEBE"/>
              </a:solidFill>
              <a:ln w="381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66" name="文本框 65"/>
            <p:cNvSpPr txBox="1"/>
            <p:nvPr>
              <p:custDataLst>
                <p:tags r:id="rId9"/>
              </p:custDataLst>
            </p:nvPr>
          </p:nvSpPr>
          <p:spPr>
            <a:xfrm>
              <a:off x="6951660" y="3189588"/>
              <a:ext cx="792490" cy="460375"/>
            </a:xfrm>
            <a:prstGeom prst="rect">
              <a:avLst/>
            </a:prstGeom>
            <a:noFill/>
          </p:spPr>
          <p:txBody>
            <a:bodyPr wrap="none" rtlCol="0">
              <a:spAutoFit/>
            </a:bodyPr>
            <a:p>
              <a:pPr algn="l"/>
              <a:r>
                <a:rPr lang="en-US" altLang="zh-CN" sz="1200" dirty="0">
                  <a:solidFill>
                    <a:schemeClr val="bg1"/>
                  </a:solidFill>
                  <a:latin typeface="思源黑体 CN Bold" panose="020B0800000000000000" pitchFamily="34" charset="-122"/>
                  <a:ea typeface="思源黑体 CN Bold" panose="020B0800000000000000" pitchFamily="34" charset="-122"/>
                </a:rPr>
                <a:t>0</a:t>
              </a:r>
              <a:r>
                <a:rPr lang="en-US" sz="1200" dirty="0">
                  <a:solidFill>
                    <a:schemeClr val="bg1"/>
                  </a:solidFill>
                  <a:latin typeface="思源黑体 CN Bold" panose="020B0800000000000000" pitchFamily="34" charset="-122"/>
                  <a:ea typeface="思源黑体 CN Bold" panose="020B0800000000000000" pitchFamily="34" charset="-122"/>
                </a:rPr>
                <a:t>8</a:t>
              </a:r>
              <a:endParaRPr lang="en-US" sz="1200" dirty="0">
                <a:solidFill>
                  <a:schemeClr val="bg1"/>
                </a:solidFill>
                <a:latin typeface="思源黑体 CN Bold" panose="020B0800000000000000" pitchFamily="34" charset="-122"/>
                <a:ea typeface="思源黑体 CN Bold" panose="020B0800000000000000" pitchFamily="34" charset="-122"/>
              </a:endParaRPr>
            </a:p>
            <a:p>
              <a:pPr algn="l"/>
              <a:r>
                <a:rPr lang="zh-CN" altLang="en-US" sz="1200" dirty="0">
                  <a:solidFill>
                    <a:schemeClr val="bg1"/>
                  </a:solidFill>
                  <a:latin typeface="思源黑体 CN Bold" panose="020B0800000000000000" pitchFamily="34" charset="-122"/>
                  <a:ea typeface="思源黑体 CN Bold" panose="020B0800000000000000" pitchFamily="34" charset="-122"/>
                </a:rPr>
                <a:t>监督管理</a:t>
              </a:r>
              <a:endParaRPr lang="zh-CN" altLang="en-US" sz="1200" dirty="0">
                <a:solidFill>
                  <a:schemeClr val="bg1"/>
                </a:solidFill>
                <a:latin typeface="思源黑体 CN Bold" panose="020B0800000000000000" pitchFamily="34" charset="-122"/>
                <a:ea typeface="思源黑体 CN Bold" panose="020B0800000000000000" pitchFamily="34" charset="-122"/>
              </a:endParaRPr>
            </a:p>
          </p:txBody>
        </p:sp>
      </p:grpSp>
      <p:grpSp>
        <p:nvGrpSpPr>
          <p:cNvPr id="67" name="组合 66"/>
          <p:cNvGrpSpPr/>
          <p:nvPr/>
        </p:nvGrpSpPr>
        <p:grpSpPr>
          <a:xfrm>
            <a:off x="7900615" y="4627377"/>
            <a:ext cx="998963" cy="1229982"/>
            <a:chOff x="9524952" y="2919227"/>
            <a:chExt cx="998976" cy="1229982"/>
          </a:xfrm>
        </p:grpSpPr>
        <p:grpSp>
          <p:nvGrpSpPr>
            <p:cNvPr id="68" name="组合 67"/>
            <p:cNvGrpSpPr/>
            <p:nvPr/>
          </p:nvGrpSpPr>
          <p:grpSpPr>
            <a:xfrm>
              <a:off x="9524952" y="2919227"/>
              <a:ext cx="998976" cy="1229982"/>
              <a:chOff x="1901284" y="3546233"/>
              <a:chExt cx="1090983" cy="1343267"/>
            </a:xfrm>
            <a:solidFill>
              <a:srgbClr val="6AA48B"/>
            </a:solidFill>
          </p:grpSpPr>
          <p:sp>
            <p:nvSpPr>
              <p:cNvPr id="69" name="矩形 68"/>
              <p:cNvSpPr/>
              <p:nvPr>
                <p:custDataLst>
                  <p:tags r:id="rId10"/>
                </p:custDataLst>
              </p:nvPr>
            </p:nvSpPr>
            <p:spPr>
              <a:xfrm rot="21168638">
                <a:off x="2572201" y="4469434"/>
                <a:ext cx="420066" cy="42006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0" name="矩形 69"/>
              <p:cNvSpPr/>
              <p:nvPr>
                <p:custDataLst>
                  <p:tags r:id="rId11"/>
                </p:custDataLst>
              </p:nvPr>
            </p:nvSpPr>
            <p:spPr>
              <a:xfrm rot="915522">
                <a:off x="1901284" y="3546233"/>
                <a:ext cx="1028700" cy="1028700"/>
              </a:xfrm>
              <a:prstGeom prst="rect">
                <a:avLst/>
              </a:prstGeom>
              <a:grpFill/>
              <a:ln w="381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71" name="文本框 70"/>
            <p:cNvSpPr txBox="1"/>
            <p:nvPr>
              <p:custDataLst>
                <p:tags r:id="rId12"/>
              </p:custDataLst>
            </p:nvPr>
          </p:nvSpPr>
          <p:spPr>
            <a:xfrm>
              <a:off x="9726630" y="3127993"/>
              <a:ext cx="538487" cy="521970"/>
            </a:xfrm>
            <a:prstGeom prst="rect">
              <a:avLst/>
            </a:prstGeom>
            <a:noFill/>
          </p:spPr>
          <p:txBody>
            <a:bodyPr wrap="none" rtlCol="0">
              <a:spAutoFit/>
            </a:bodyPr>
            <a:p>
              <a:pPr algn="l"/>
              <a:r>
                <a:rPr lang="en-US" altLang="zh-CN" sz="1400" dirty="0">
                  <a:solidFill>
                    <a:schemeClr val="bg1"/>
                  </a:solidFill>
                  <a:latin typeface="思源黑体 CN Bold" panose="020B0800000000000000" pitchFamily="34" charset="-122"/>
                  <a:ea typeface="思源黑体 CN Bold" panose="020B0800000000000000" pitchFamily="34" charset="-122"/>
                </a:rPr>
                <a:t>09</a:t>
              </a:r>
              <a:endParaRPr lang="en-US" altLang="zh-CN" sz="1400" dirty="0">
                <a:solidFill>
                  <a:schemeClr val="bg1"/>
                </a:solidFill>
                <a:latin typeface="思源黑体 CN Bold" panose="020B0800000000000000" pitchFamily="34" charset="-122"/>
                <a:ea typeface="思源黑体 CN Bold" panose="020B0800000000000000" pitchFamily="34" charset="-122"/>
              </a:endParaRPr>
            </a:p>
            <a:p>
              <a:pPr algn="l"/>
              <a:r>
                <a:rPr lang="zh-CN" altLang="en-US" sz="1400" dirty="0">
                  <a:solidFill>
                    <a:schemeClr val="bg1"/>
                  </a:solidFill>
                  <a:latin typeface="思源黑体 CN Bold" panose="020B0800000000000000" pitchFamily="34" charset="-122"/>
                  <a:ea typeface="思源黑体 CN Bold" panose="020B0800000000000000" pitchFamily="34" charset="-122"/>
                </a:rPr>
                <a:t>附则</a:t>
              </a:r>
              <a:endParaRPr lang="zh-CN" altLang="en-US" sz="1400" dirty="0">
                <a:solidFill>
                  <a:schemeClr val="bg1"/>
                </a:solidFill>
                <a:latin typeface="思源黑体 CN Bold" panose="020B0800000000000000" pitchFamily="34" charset="-122"/>
                <a:ea typeface="思源黑体 CN Bold" panose="020B0800000000000000" pitchFamily="34" charset="-122"/>
              </a:endParaRPr>
            </a:p>
          </p:txBody>
        </p:sp>
      </p:grpSp>
      <p:grpSp>
        <p:nvGrpSpPr>
          <p:cNvPr id="72" name="组合 71"/>
          <p:cNvGrpSpPr/>
          <p:nvPr/>
        </p:nvGrpSpPr>
        <p:grpSpPr>
          <a:xfrm>
            <a:off x="10256445" y="4631187"/>
            <a:ext cx="998976" cy="1229982"/>
            <a:chOff x="1668070" y="2919227"/>
            <a:chExt cx="998976" cy="1229982"/>
          </a:xfrm>
        </p:grpSpPr>
        <p:grpSp>
          <p:nvGrpSpPr>
            <p:cNvPr id="73" name="组合 72"/>
            <p:cNvGrpSpPr/>
            <p:nvPr/>
          </p:nvGrpSpPr>
          <p:grpSpPr>
            <a:xfrm>
              <a:off x="1668070" y="2919227"/>
              <a:ext cx="998976" cy="1229982"/>
              <a:chOff x="1901284" y="3546233"/>
              <a:chExt cx="1090983" cy="1343267"/>
            </a:xfrm>
          </p:grpSpPr>
          <p:sp>
            <p:nvSpPr>
              <p:cNvPr id="74" name="矩形 73"/>
              <p:cNvSpPr/>
              <p:nvPr>
                <p:custDataLst>
                  <p:tags r:id="rId13"/>
                </p:custDataLst>
              </p:nvPr>
            </p:nvSpPr>
            <p:spPr>
              <a:xfrm rot="21168638">
                <a:off x="2572201" y="4469434"/>
                <a:ext cx="420066" cy="420066"/>
              </a:xfrm>
              <a:prstGeom prst="rect">
                <a:avLst/>
              </a:prstGeom>
              <a:solidFill>
                <a:srgbClr val="53B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5" name="矩形 74"/>
              <p:cNvSpPr/>
              <p:nvPr>
                <p:custDataLst>
                  <p:tags r:id="rId14"/>
                </p:custDataLst>
              </p:nvPr>
            </p:nvSpPr>
            <p:spPr>
              <a:xfrm rot="915522">
                <a:off x="1901284" y="3546233"/>
                <a:ext cx="1028700" cy="1028700"/>
              </a:xfrm>
              <a:prstGeom prst="rect">
                <a:avLst/>
              </a:prstGeom>
              <a:solidFill>
                <a:srgbClr val="53BEBE"/>
              </a:solidFill>
              <a:ln w="381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76" name="文本框 75"/>
            <p:cNvSpPr txBox="1"/>
            <p:nvPr>
              <p:custDataLst>
                <p:tags r:id="rId15"/>
              </p:custDataLst>
            </p:nvPr>
          </p:nvSpPr>
          <p:spPr>
            <a:xfrm>
              <a:off x="1803702" y="3191493"/>
              <a:ext cx="538480" cy="521970"/>
            </a:xfrm>
            <a:prstGeom prst="rect">
              <a:avLst/>
            </a:prstGeom>
            <a:noFill/>
          </p:spPr>
          <p:txBody>
            <a:bodyPr wrap="none" rtlCol="0">
              <a:spAutoFit/>
            </a:bodyPr>
            <a:p>
              <a:pPr algn="l"/>
              <a:r>
                <a:rPr lang="en-US" altLang="zh-CN" sz="1400" dirty="0">
                  <a:solidFill>
                    <a:schemeClr val="bg1"/>
                  </a:solidFill>
                  <a:latin typeface="思源黑体 CN Bold" panose="020B0800000000000000" pitchFamily="34" charset="-122"/>
                  <a:ea typeface="思源黑体 CN Bold" panose="020B0800000000000000" pitchFamily="34" charset="-122"/>
                </a:rPr>
                <a:t>10</a:t>
              </a:r>
              <a:endParaRPr lang="en-US" altLang="zh-CN" sz="1400" dirty="0">
                <a:solidFill>
                  <a:schemeClr val="bg1"/>
                </a:solidFill>
                <a:latin typeface="思源黑体 CN Bold" panose="020B0800000000000000" pitchFamily="34" charset="-122"/>
                <a:ea typeface="思源黑体 CN Bold" panose="020B0800000000000000" pitchFamily="34" charset="-122"/>
              </a:endParaRPr>
            </a:p>
            <a:p>
              <a:pPr algn="l"/>
              <a:r>
                <a:rPr lang="zh-CN" altLang="en-US" sz="1400" dirty="0">
                  <a:solidFill>
                    <a:schemeClr val="bg1"/>
                  </a:solidFill>
                  <a:latin typeface="思源黑体 CN Bold" panose="020B0800000000000000" pitchFamily="34" charset="-122"/>
                  <a:ea typeface="思源黑体 CN Bold" panose="020B0800000000000000" pitchFamily="34" charset="-122"/>
                </a:rPr>
                <a:t>附录</a:t>
              </a:r>
              <a:endParaRPr lang="zh-CN" altLang="en-US" sz="1400" dirty="0">
                <a:solidFill>
                  <a:schemeClr val="bg1"/>
                </a:solidFill>
                <a:latin typeface="思源黑体 CN Bold" panose="020B0800000000000000" pitchFamily="34" charset="-122"/>
                <a:ea typeface="思源黑体 CN Bold" panose="020B0800000000000000"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0" advClick="0"/>
    </mc:Choice>
    <mc:Fallback>
      <p:transition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p:cNvGrpSpPr/>
          <p:nvPr/>
        </p:nvGrpSpPr>
        <p:grpSpPr>
          <a:xfrm>
            <a:off x="0" y="0"/>
            <a:ext cx="622300" cy="622300"/>
            <a:chOff x="0" y="0"/>
            <a:chExt cx="622300" cy="622300"/>
          </a:xfrm>
        </p:grpSpPr>
        <p:sp>
          <p:nvSpPr>
            <p:cNvPr id="4" name="矩形 3"/>
            <p:cNvSpPr/>
            <p:nvPr/>
          </p:nvSpPr>
          <p:spPr>
            <a:xfrm>
              <a:off x="0" y="0"/>
              <a:ext cx="622300" cy="622300"/>
            </a:xfrm>
            <a:prstGeom prst="rect">
              <a:avLst/>
            </a:prstGeom>
            <a:solidFill>
              <a:srgbClr val="53B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82562" y="126484"/>
              <a:ext cx="411480" cy="368300"/>
            </a:xfrm>
            <a:prstGeom prst="rect">
              <a:avLst/>
            </a:prstGeom>
            <a:noFill/>
          </p:spPr>
          <p:txBody>
            <a:bodyPr wrap="none" rtlCol="0">
              <a:spAutoFit/>
            </a:bodyPr>
            <a:lstStyle/>
            <a:p>
              <a:r>
                <a:rPr lang="en-US" altLang="zh-CN" dirty="0">
                  <a:solidFill>
                    <a:schemeClr val="bg1"/>
                  </a:solidFill>
                  <a:latin typeface="思源黑体 CN Bold" panose="020B0800000000000000" pitchFamily="34" charset="-122"/>
                  <a:ea typeface="思源黑体 CN Bold" panose="020B0800000000000000" pitchFamily="34" charset="-122"/>
                </a:rPr>
                <a:t>04</a:t>
              </a:r>
              <a:endParaRPr lang="zh-CN" altLang="en-US" dirty="0">
                <a:solidFill>
                  <a:schemeClr val="bg1"/>
                </a:solidFill>
                <a:latin typeface="思源黑体 CN Bold" panose="020B0800000000000000" pitchFamily="34" charset="-122"/>
                <a:ea typeface="思源黑体 CN Bold" panose="020B0800000000000000" pitchFamily="34" charset="-122"/>
              </a:endParaRPr>
            </a:p>
          </p:txBody>
        </p:sp>
      </p:grpSp>
      <p:sp>
        <p:nvSpPr>
          <p:cNvPr id="6" name="矩形 5"/>
          <p:cNvSpPr/>
          <p:nvPr/>
        </p:nvSpPr>
        <p:spPr>
          <a:xfrm>
            <a:off x="1891665" y="1231265"/>
            <a:ext cx="7164070" cy="4561840"/>
          </a:xfrm>
          <a:prstGeom prst="rect">
            <a:avLst/>
          </a:prstGeom>
          <a:solidFill>
            <a:schemeClr val="bg1"/>
          </a:solidFill>
          <a:ln>
            <a:noFill/>
          </a:ln>
          <a:effectLst>
            <a:outerShdw blurRad="254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7" name="组合 36"/>
          <p:cNvGrpSpPr/>
          <p:nvPr/>
        </p:nvGrpSpPr>
        <p:grpSpPr>
          <a:xfrm>
            <a:off x="7634160" y="1167079"/>
            <a:ext cx="684896" cy="684896"/>
            <a:chOff x="4969700" y="900379"/>
            <a:chExt cx="684896" cy="684896"/>
          </a:xfrm>
        </p:grpSpPr>
        <p:sp>
          <p:nvSpPr>
            <p:cNvPr id="7" name="矩形 6"/>
            <p:cNvSpPr/>
            <p:nvPr/>
          </p:nvSpPr>
          <p:spPr>
            <a:xfrm rot="1507061">
              <a:off x="4969700" y="900379"/>
              <a:ext cx="684896" cy="684896"/>
            </a:xfrm>
            <a:prstGeom prst="rect">
              <a:avLst/>
            </a:prstGeom>
            <a:solidFill>
              <a:srgbClr val="53BEBE"/>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workers-team_50603"/>
            <p:cNvSpPr/>
            <p:nvPr/>
          </p:nvSpPr>
          <p:spPr>
            <a:xfrm>
              <a:off x="5145741" y="1076390"/>
              <a:ext cx="332814" cy="332874"/>
            </a:xfrm>
            <a:custGeom>
              <a:avLst/>
              <a:gdLst>
                <a:gd name="T0" fmla="*/ 10406 w 11600"/>
                <a:gd name="T1" fmla="*/ 2408 h 11600"/>
                <a:gd name="T2" fmla="*/ 8955 w 11600"/>
                <a:gd name="T3" fmla="*/ 1039 h 11600"/>
                <a:gd name="T4" fmla="*/ 9397 w 11600"/>
                <a:gd name="T5" fmla="*/ 596 h 11600"/>
                <a:gd name="T6" fmla="*/ 10651 w 11600"/>
                <a:gd name="T7" fmla="*/ 580 h 11600"/>
                <a:gd name="T8" fmla="*/ 10831 w 11600"/>
                <a:gd name="T9" fmla="*/ 753 h 11600"/>
                <a:gd name="T10" fmla="*/ 10847 w 11600"/>
                <a:gd name="T11" fmla="*/ 1974 h 11600"/>
                <a:gd name="T12" fmla="*/ 10406 w 11600"/>
                <a:gd name="T13" fmla="*/ 2408 h 11600"/>
                <a:gd name="T14" fmla="*/ 3478 w 11600"/>
                <a:gd name="T15" fmla="*/ 6531 h 11600"/>
                <a:gd name="T16" fmla="*/ 4930 w 11600"/>
                <a:gd name="T17" fmla="*/ 7900 h 11600"/>
                <a:gd name="T18" fmla="*/ 2790 w 11600"/>
                <a:gd name="T19" fmla="*/ 8630 h 11600"/>
                <a:gd name="T20" fmla="*/ 3478 w 11600"/>
                <a:gd name="T21" fmla="*/ 6531 h 11600"/>
                <a:gd name="T22" fmla="*/ 10045 w 11600"/>
                <a:gd name="T23" fmla="*/ 2760 h 11600"/>
                <a:gd name="T24" fmla="*/ 5282 w 11600"/>
                <a:gd name="T25" fmla="*/ 7548 h 11600"/>
                <a:gd name="T26" fmla="*/ 3831 w 11600"/>
                <a:gd name="T27" fmla="*/ 6179 h 11600"/>
                <a:gd name="T28" fmla="*/ 8594 w 11600"/>
                <a:gd name="T29" fmla="*/ 1391 h 11600"/>
                <a:gd name="T30" fmla="*/ 10045 w 11600"/>
                <a:gd name="T31" fmla="*/ 2760 h 11600"/>
                <a:gd name="T32" fmla="*/ 11600 w 11600"/>
                <a:gd name="T33" fmla="*/ 5413 h 11600"/>
                <a:gd name="T34" fmla="*/ 11200 w 11600"/>
                <a:gd name="T35" fmla="*/ 5013 h 11600"/>
                <a:gd name="T36" fmla="*/ 10800 w 11600"/>
                <a:gd name="T37" fmla="*/ 5413 h 11600"/>
                <a:gd name="T38" fmla="*/ 10800 w 11600"/>
                <a:gd name="T39" fmla="*/ 10000 h 11600"/>
                <a:gd name="T40" fmla="*/ 10000 w 11600"/>
                <a:gd name="T41" fmla="*/ 10800 h 11600"/>
                <a:gd name="T42" fmla="*/ 1600 w 11600"/>
                <a:gd name="T43" fmla="*/ 10800 h 11600"/>
                <a:gd name="T44" fmla="*/ 800 w 11600"/>
                <a:gd name="T45" fmla="*/ 10000 h 11600"/>
                <a:gd name="T46" fmla="*/ 800 w 11600"/>
                <a:gd name="T47" fmla="*/ 1600 h 11600"/>
                <a:gd name="T48" fmla="*/ 1600 w 11600"/>
                <a:gd name="T49" fmla="*/ 800 h 11600"/>
                <a:gd name="T50" fmla="*/ 6151 w 11600"/>
                <a:gd name="T51" fmla="*/ 800 h 11600"/>
                <a:gd name="T52" fmla="*/ 6536 w 11600"/>
                <a:gd name="T53" fmla="*/ 400 h 11600"/>
                <a:gd name="T54" fmla="*/ 6151 w 11600"/>
                <a:gd name="T55" fmla="*/ 0 h 11600"/>
                <a:gd name="T56" fmla="*/ 1600 w 11600"/>
                <a:gd name="T57" fmla="*/ 0 h 11600"/>
                <a:gd name="T58" fmla="*/ 0 w 11600"/>
                <a:gd name="T59" fmla="*/ 1600 h 11600"/>
                <a:gd name="T60" fmla="*/ 0 w 11600"/>
                <a:gd name="T61" fmla="*/ 10000 h 11600"/>
                <a:gd name="T62" fmla="*/ 1600 w 11600"/>
                <a:gd name="T63" fmla="*/ 11600 h 11600"/>
                <a:gd name="T64" fmla="*/ 10000 w 11600"/>
                <a:gd name="T65" fmla="*/ 11600 h 11600"/>
                <a:gd name="T66" fmla="*/ 11600 w 11600"/>
                <a:gd name="T67" fmla="*/ 10000 h 11600"/>
                <a:gd name="T68" fmla="*/ 11600 w 11600"/>
                <a:gd name="T69" fmla="*/ 5426 h 11600"/>
                <a:gd name="T70" fmla="*/ 11600 w 11600"/>
                <a:gd name="T71" fmla="*/ 5413 h 1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1600" h="11600">
                  <a:moveTo>
                    <a:pt x="10406" y="2408"/>
                  </a:moveTo>
                  <a:lnTo>
                    <a:pt x="8955" y="1039"/>
                  </a:lnTo>
                  <a:lnTo>
                    <a:pt x="9397" y="596"/>
                  </a:lnTo>
                  <a:cubicBezTo>
                    <a:pt x="9741" y="253"/>
                    <a:pt x="10299" y="244"/>
                    <a:pt x="10651" y="580"/>
                  </a:cubicBezTo>
                  <a:lnTo>
                    <a:pt x="10831" y="753"/>
                  </a:lnTo>
                  <a:cubicBezTo>
                    <a:pt x="11184" y="1080"/>
                    <a:pt x="11192" y="1630"/>
                    <a:pt x="10847" y="1974"/>
                  </a:cubicBezTo>
                  <a:lnTo>
                    <a:pt x="10406" y="2408"/>
                  </a:lnTo>
                  <a:close/>
                  <a:moveTo>
                    <a:pt x="3478" y="6531"/>
                  </a:moveTo>
                  <a:lnTo>
                    <a:pt x="4930" y="7900"/>
                  </a:lnTo>
                  <a:lnTo>
                    <a:pt x="2790" y="8630"/>
                  </a:lnTo>
                  <a:lnTo>
                    <a:pt x="3478" y="6531"/>
                  </a:lnTo>
                  <a:close/>
                  <a:moveTo>
                    <a:pt x="10045" y="2760"/>
                  </a:moveTo>
                  <a:lnTo>
                    <a:pt x="5282" y="7548"/>
                  </a:lnTo>
                  <a:lnTo>
                    <a:pt x="3831" y="6179"/>
                  </a:lnTo>
                  <a:lnTo>
                    <a:pt x="8594" y="1391"/>
                  </a:lnTo>
                  <a:lnTo>
                    <a:pt x="10045" y="2760"/>
                  </a:lnTo>
                  <a:close/>
                  <a:moveTo>
                    <a:pt x="11600" y="5413"/>
                  </a:moveTo>
                  <a:cubicBezTo>
                    <a:pt x="11600" y="5191"/>
                    <a:pt x="11421" y="5013"/>
                    <a:pt x="11200" y="5013"/>
                  </a:cubicBezTo>
                  <a:cubicBezTo>
                    <a:pt x="10979" y="5013"/>
                    <a:pt x="10800" y="5191"/>
                    <a:pt x="10800" y="5413"/>
                  </a:cubicBezTo>
                  <a:lnTo>
                    <a:pt x="10800" y="10000"/>
                  </a:lnTo>
                  <a:cubicBezTo>
                    <a:pt x="10800" y="10441"/>
                    <a:pt x="10441" y="10800"/>
                    <a:pt x="10000" y="10800"/>
                  </a:cubicBezTo>
                  <a:lnTo>
                    <a:pt x="1600" y="10800"/>
                  </a:lnTo>
                  <a:cubicBezTo>
                    <a:pt x="1159" y="10800"/>
                    <a:pt x="800" y="10441"/>
                    <a:pt x="800" y="10000"/>
                  </a:cubicBezTo>
                  <a:lnTo>
                    <a:pt x="800" y="1600"/>
                  </a:lnTo>
                  <a:cubicBezTo>
                    <a:pt x="800" y="1159"/>
                    <a:pt x="1159" y="800"/>
                    <a:pt x="1600" y="800"/>
                  </a:cubicBezTo>
                  <a:lnTo>
                    <a:pt x="6151" y="800"/>
                  </a:lnTo>
                  <a:cubicBezTo>
                    <a:pt x="6365" y="793"/>
                    <a:pt x="6536" y="616"/>
                    <a:pt x="6536" y="400"/>
                  </a:cubicBezTo>
                  <a:cubicBezTo>
                    <a:pt x="6536" y="184"/>
                    <a:pt x="6365" y="9"/>
                    <a:pt x="6151" y="0"/>
                  </a:cubicBezTo>
                  <a:lnTo>
                    <a:pt x="1600" y="0"/>
                  </a:lnTo>
                  <a:cubicBezTo>
                    <a:pt x="717" y="0"/>
                    <a:pt x="0" y="718"/>
                    <a:pt x="0" y="1600"/>
                  </a:cubicBezTo>
                  <a:lnTo>
                    <a:pt x="0" y="10000"/>
                  </a:lnTo>
                  <a:cubicBezTo>
                    <a:pt x="0" y="10883"/>
                    <a:pt x="717" y="11600"/>
                    <a:pt x="1600" y="11600"/>
                  </a:cubicBezTo>
                  <a:lnTo>
                    <a:pt x="10000" y="11600"/>
                  </a:lnTo>
                  <a:cubicBezTo>
                    <a:pt x="10882" y="11600"/>
                    <a:pt x="11600" y="10883"/>
                    <a:pt x="11600" y="10000"/>
                  </a:cubicBezTo>
                  <a:lnTo>
                    <a:pt x="11600" y="5426"/>
                  </a:lnTo>
                  <a:lnTo>
                    <a:pt x="11600" y="541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grpSp>
        <p:nvGrpSpPr>
          <p:cNvPr id="31" name="组合 30"/>
          <p:cNvGrpSpPr/>
          <p:nvPr/>
        </p:nvGrpSpPr>
        <p:grpSpPr>
          <a:xfrm>
            <a:off x="3546476" y="314325"/>
            <a:ext cx="6556374" cy="800486"/>
            <a:chOff x="5678461" y="970895"/>
            <a:chExt cx="4760255" cy="800538"/>
          </a:xfrm>
        </p:grpSpPr>
        <p:sp>
          <p:nvSpPr>
            <p:cNvPr id="9" name="矩形 8"/>
            <p:cNvSpPr/>
            <p:nvPr/>
          </p:nvSpPr>
          <p:spPr>
            <a:xfrm rot="20857509">
              <a:off x="9585496" y="970895"/>
              <a:ext cx="853220" cy="800538"/>
            </a:xfrm>
            <a:prstGeom prst="rect">
              <a:avLst/>
            </a:prstGeom>
            <a:solidFill>
              <a:srgbClr val="6AA4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p:nvSpPr>
          <p:spPr>
            <a:xfrm>
              <a:off x="5678461" y="1076312"/>
              <a:ext cx="2910095" cy="645202"/>
            </a:xfrm>
            <a:prstGeom prst="rect">
              <a:avLst/>
            </a:prstGeom>
            <a:noFill/>
          </p:spPr>
          <p:txBody>
            <a:bodyPr wrap="square" rtlCol="0">
              <a:spAutoFit/>
            </a:bodyPr>
            <a:lstStyle/>
            <a:p>
              <a:r>
                <a:rPr lang="zh-CN" altLang="en-US" sz="3600" spc="300" dirty="0">
                  <a:latin typeface="思源黑体 CN Bold" panose="020B0800000000000000" pitchFamily="34" charset="-122"/>
                  <a:ea typeface="思源黑体 CN Bold" panose="020B0800000000000000" pitchFamily="34" charset="-122"/>
                </a:rPr>
                <a:t>组织机构及职责</a:t>
              </a:r>
              <a:endParaRPr lang="zh-CN" altLang="en-US" sz="3600" spc="300" dirty="0">
                <a:latin typeface="思源黑体 CN Bold" panose="020B0800000000000000" pitchFamily="34" charset="-122"/>
                <a:ea typeface="思源黑体 CN Bold" panose="020B0800000000000000" pitchFamily="34" charset="-122"/>
              </a:endParaRPr>
            </a:p>
          </p:txBody>
        </p:sp>
      </p:grpSp>
      <p:grpSp>
        <p:nvGrpSpPr>
          <p:cNvPr id="32" name="组合 31"/>
          <p:cNvGrpSpPr/>
          <p:nvPr/>
        </p:nvGrpSpPr>
        <p:grpSpPr>
          <a:xfrm>
            <a:off x="8830835" y="6336967"/>
            <a:ext cx="4262951" cy="358118"/>
            <a:chOff x="8830835" y="6336967"/>
            <a:chExt cx="4262951" cy="358118"/>
          </a:xfrm>
        </p:grpSpPr>
        <p:sp>
          <p:nvSpPr>
            <p:cNvPr id="15" name="矩形 14"/>
            <p:cNvSpPr/>
            <p:nvPr/>
          </p:nvSpPr>
          <p:spPr>
            <a:xfrm>
              <a:off x="8830835" y="6336967"/>
              <a:ext cx="1456165" cy="358118"/>
            </a:xfrm>
            <a:prstGeom prst="rect">
              <a:avLst/>
            </a:prstGeom>
            <a:solidFill>
              <a:srgbClr val="53B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8830835" y="6377527"/>
              <a:ext cx="4262951" cy="275590"/>
            </a:xfrm>
            <a:prstGeom prst="rect">
              <a:avLst/>
            </a:prstGeom>
            <a:noFill/>
          </p:spPr>
          <p:txBody>
            <a:bodyPr wrap="square">
              <a:spAutoFit/>
            </a:bodyPr>
            <a:lstStyle/>
            <a:p>
              <a:r>
                <a:rPr lang="zh-CN" altLang="en-US" sz="1200" spc="300" dirty="0">
                  <a:solidFill>
                    <a:schemeClr val="bg1"/>
                  </a:solidFill>
                  <a:latin typeface="思源黑体 CN Bold" panose="020B0800000000000000" pitchFamily="34" charset="-122"/>
                  <a:ea typeface="思源黑体 CN Bold" panose="020B0800000000000000" pitchFamily="34" charset="-122"/>
                </a:rPr>
                <a:t>虎林市突发环境</a:t>
              </a:r>
              <a:r>
                <a:rPr lang="en-US" altLang="zh-CN" sz="1200" spc="300" dirty="0">
                  <a:solidFill>
                    <a:schemeClr val="bg1"/>
                  </a:solidFill>
                  <a:latin typeface="思源黑体 CN Bold" panose="020B0800000000000000" pitchFamily="34" charset="-122"/>
                  <a:ea typeface="思源黑体 CN Bold" panose="020B0800000000000000" pitchFamily="34" charset="-122"/>
                </a:rPr>
                <a:t> </a:t>
              </a:r>
              <a:r>
                <a:rPr lang="zh-CN" altLang="en-US" sz="1200" spc="300" dirty="0">
                  <a:solidFill>
                    <a:srgbClr val="53BEBE"/>
                  </a:solidFill>
                  <a:latin typeface="思源黑体 CN Bold" panose="020B0800000000000000" pitchFamily="34" charset="-122"/>
                  <a:ea typeface="思源黑体 CN Bold" panose="020B0800000000000000" pitchFamily="34" charset="-122"/>
                </a:rPr>
                <a:t>事件应急预案</a:t>
              </a:r>
              <a:endParaRPr lang="zh-CN" altLang="en-US" sz="1200" dirty="0">
                <a:solidFill>
                  <a:srgbClr val="53BEBE"/>
                </a:solidFill>
              </a:endParaRPr>
            </a:p>
          </p:txBody>
        </p:sp>
      </p:grpSp>
      <p:grpSp>
        <p:nvGrpSpPr>
          <p:cNvPr id="34" name="组合 33"/>
          <p:cNvGrpSpPr/>
          <p:nvPr/>
        </p:nvGrpSpPr>
        <p:grpSpPr>
          <a:xfrm>
            <a:off x="2364740" y="1762436"/>
            <a:ext cx="4821238" cy="3547889"/>
            <a:chOff x="381000" y="1618926"/>
            <a:chExt cx="4821238" cy="3547889"/>
          </a:xfrm>
        </p:grpSpPr>
        <p:sp>
          <p:nvSpPr>
            <p:cNvPr id="20" name="iconfont-10488-5112847"/>
            <p:cNvSpPr/>
            <p:nvPr/>
          </p:nvSpPr>
          <p:spPr>
            <a:xfrm>
              <a:off x="4741228" y="4684215"/>
              <a:ext cx="461010" cy="482600"/>
            </a:xfrm>
            <a:custGeom>
              <a:avLst/>
              <a:gdLst>
                <a:gd name="connsiteX0" fmla="*/ 121916 w 582557"/>
                <a:gd name="connsiteY0" fmla="*/ 216749 h 609590"/>
                <a:gd name="connsiteX1" fmla="*/ 279845 w 582557"/>
                <a:gd name="connsiteY1" fmla="*/ 216749 h 609590"/>
                <a:gd name="connsiteX2" fmla="*/ 294228 w 582557"/>
                <a:gd name="connsiteY2" fmla="*/ 231137 h 609590"/>
                <a:gd name="connsiteX3" fmla="*/ 279845 w 582557"/>
                <a:gd name="connsiteY3" fmla="*/ 245525 h 609590"/>
                <a:gd name="connsiteX4" fmla="*/ 121916 w 582557"/>
                <a:gd name="connsiteY4" fmla="*/ 245525 h 609590"/>
                <a:gd name="connsiteX5" fmla="*/ 107533 w 582557"/>
                <a:gd name="connsiteY5" fmla="*/ 231137 h 609590"/>
                <a:gd name="connsiteX6" fmla="*/ 121916 w 582557"/>
                <a:gd name="connsiteY6" fmla="*/ 216749 h 609590"/>
                <a:gd name="connsiteX7" fmla="*/ 501881 w 582557"/>
                <a:gd name="connsiteY7" fmla="*/ 169893 h 609590"/>
                <a:gd name="connsiteX8" fmla="*/ 239381 w 582557"/>
                <a:gd name="connsiteY8" fmla="*/ 432484 h 609590"/>
                <a:gd name="connsiteX9" fmla="*/ 229620 w 582557"/>
                <a:gd name="connsiteY9" fmla="*/ 487165 h 609590"/>
                <a:gd name="connsiteX10" fmla="*/ 237857 w 582557"/>
                <a:gd name="connsiteY10" fmla="*/ 495167 h 609590"/>
                <a:gd name="connsiteX11" fmla="*/ 290948 w 582557"/>
                <a:gd name="connsiteY11" fmla="*/ 484355 h 609590"/>
                <a:gd name="connsiteX12" fmla="*/ 553638 w 582557"/>
                <a:gd name="connsiteY12" fmla="*/ 221621 h 609590"/>
                <a:gd name="connsiteX13" fmla="*/ 552829 w 582557"/>
                <a:gd name="connsiteY13" fmla="*/ 220573 h 609590"/>
                <a:gd name="connsiteX14" fmla="*/ 502928 w 582557"/>
                <a:gd name="connsiteY14" fmla="*/ 170703 h 609590"/>
                <a:gd name="connsiteX15" fmla="*/ 501881 w 582557"/>
                <a:gd name="connsiteY15" fmla="*/ 169893 h 609590"/>
                <a:gd name="connsiteX16" fmla="*/ 121916 w 582557"/>
                <a:gd name="connsiteY16" fmla="*/ 144142 h 609590"/>
                <a:gd name="connsiteX17" fmla="*/ 279845 w 582557"/>
                <a:gd name="connsiteY17" fmla="*/ 144142 h 609590"/>
                <a:gd name="connsiteX18" fmla="*/ 294228 w 582557"/>
                <a:gd name="connsiteY18" fmla="*/ 158530 h 609590"/>
                <a:gd name="connsiteX19" fmla="*/ 279845 w 582557"/>
                <a:gd name="connsiteY19" fmla="*/ 172918 h 609590"/>
                <a:gd name="connsiteX20" fmla="*/ 121916 w 582557"/>
                <a:gd name="connsiteY20" fmla="*/ 172918 h 609590"/>
                <a:gd name="connsiteX21" fmla="*/ 107533 w 582557"/>
                <a:gd name="connsiteY21" fmla="*/ 158530 h 609590"/>
                <a:gd name="connsiteX22" fmla="*/ 121916 w 582557"/>
                <a:gd name="connsiteY22" fmla="*/ 144142 h 609590"/>
                <a:gd name="connsiteX23" fmla="*/ 502565 w 582557"/>
                <a:gd name="connsiteY23" fmla="*/ 140939 h 609590"/>
                <a:gd name="connsiteX24" fmla="*/ 523260 w 582557"/>
                <a:gd name="connsiteY24" fmla="*/ 150317 h 609590"/>
                <a:gd name="connsiteX25" fmla="*/ 573112 w 582557"/>
                <a:gd name="connsiteY25" fmla="*/ 200234 h 609590"/>
                <a:gd name="connsiteX26" fmla="*/ 575112 w 582557"/>
                <a:gd name="connsiteY26" fmla="*/ 240816 h 609590"/>
                <a:gd name="connsiteX27" fmla="*/ 309660 w 582557"/>
                <a:gd name="connsiteY27" fmla="*/ 506360 h 609590"/>
                <a:gd name="connsiteX28" fmla="*/ 242714 w 582557"/>
                <a:gd name="connsiteY28" fmla="*/ 523555 h 609590"/>
                <a:gd name="connsiteX29" fmla="*/ 236477 w 582557"/>
                <a:gd name="connsiteY29" fmla="*/ 524079 h 609590"/>
                <a:gd name="connsiteX30" fmla="*/ 201147 w 582557"/>
                <a:gd name="connsiteY30" fmla="*/ 483021 h 609590"/>
                <a:gd name="connsiteX31" fmla="*/ 217288 w 582557"/>
                <a:gd name="connsiteY31" fmla="*/ 413908 h 609590"/>
                <a:gd name="connsiteX32" fmla="*/ 482692 w 582557"/>
                <a:gd name="connsiteY32" fmla="*/ 148316 h 609590"/>
                <a:gd name="connsiteX33" fmla="*/ 502565 w 582557"/>
                <a:gd name="connsiteY33" fmla="*/ 140939 h 609590"/>
                <a:gd name="connsiteX34" fmla="*/ 112674 w 582557"/>
                <a:gd name="connsiteY34" fmla="*/ 0 h 609590"/>
                <a:gd name="connsiteX35" fmla="*/ 394216 w 582557"/>
                <a:gd name="connsiteY35" fmla="*/ 0 h 609590"/>
                <a:gd name="connsiteX36" fmla="*/ 467697 w 582557"/>
                <a:gd name="connsiteY36" fmla="*/ 25574 h 609590"/>
                <a:gd name="connsiteX37" fmla="*/ 505747 w 582557"/>
                <a:gd name="connsiteY37" fmla="*/ 90010 h 609590"/>
                <a:gd name="connsiteX38" fmla="*/ 489794 w 582557"/>
                <a:gd name="connsiteY38" fmla="*/ 112060 h 609590"/>
                <a:gd name="connsiteX39" fmla="*/ 467840 w 582557"/>
                <a:gd name="connsiteY39" fmla="*/ 95915 h 609590"/>
                <a:gd name="connsiteX40" fmla="*/ 394216 w 582557"/>
                <a:gd name="connsiteY40" fmla="*/ 38385 h 609590"/>
                <a:gd name="connsiteX41" fmla="*/ 112674 w 582557"/>
                <a:gd name="connsiteY41" fmla="*/ 38385 h 609590"/>
                <a:gd name="connsiteX42" fmla="*/ 38336 w 582557"/>
                <a:gd name="connsiteY42" fmla="*/ 105154 h 609590"/>
                <a:gd name="connsiteX43" fmla="*/ 38336 w 582557"/>
                <a:gd name="connsiteY43" fmla="*/ 504484 h 609590"/>
                <a:gd name="connsiteX44" fmla="*/ 112674 w 582557"/>
                <a:gd name="connsiteY44" fmla="*/ 571205 h 609590"/>
                <a:gd name="connsiteX45" fmla="*/ 394216 w 582557"/>
                <a:gd name="connsiteY45" fmla="*/ 571205 h 609590"/>
                <a:gd name="connsiteX46" fmla="*/ 468554 w 582557"/>
                <a:gd name="connsiteY46" fmla="*/ 504484 h 609590"/>
                <a:gd name="connsiteX47" fmla="*/ 468554 w 582557"/>
                <a:gd name="connsiteY47" fmla="*/ 388995 h 609590"/>
                <a:gd name="connsiteX48" fmla="*/ 487746 w 582557"/>
                <a:gd name="connsiteY48" fmla="*/ 369802 h 609590"/>
                <a:gd name="connsiteX49" fmla="*/ 506938 w 582557"/>
                <a:gd name="connsiteY49" fmla="*/ 388995 h 609590"/>
                <a:gd name="connsiteX50" fmla="*/ 506938 w 582557"/>
                <a:gd name="connsiteY50" fmla="*/ 504484 h 609590"/>
                <a:gd name="connsiteX51" fmla="*/ 394216 w 582557"/>
                <a:gd name="connsiteY51" fmla="*/ 609590 h 609590"/>
                <a:gd name="connsiteX52" fmla="*/ 112674 w 582557"/>
                <a:gd name="connsiteY52" fmla="*/ 609590 h 609590"/>
                <a:gd name="connsiteX53" fmla="*/ 0 w 582557"/>
                <a:gd name="connsiteY53" fmla="*/ 504484 h 609590"/>
                <a:gd name="connsiteX54" fmla="*/ 0 w 582557"/>
                <a:gd name="connsiteY54" fmla="*/ 105154 h 609590"/>
                <a:gd name="connsiteX55" fmla="*/ 112674 w 582557"/>
                <a:gd name="connsiteY55" fmla="*/ 0 h 609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582557" h="609590">
                  <a:moveTo>
                    <a:pt x="121916" y="216749"/>
                  </a:moveTo>
                  <a:lnTo>
                    <a:pt x="279845" y="216749"/>
                  </a:lnTo>
                  <a:cubicBezTo>
                    <a:pt x="287798" y="216749"/>
                    <a:pt x="294228" y="223181"/>
                    <a:pt x="294228" y="231137"/>
                  </a:cubicBezTo>
                  <a:cubicBezTo>
                    <a:pt x="294228" y="239094"/>
                    <a:pt x="287798" y="245525"/>
                    <a:pt x="279845" y="245525"/>
                  </a:cubicBezTo>
                  <a:lnTo>
                    <a:pt x="121916" y="245525"/>
                  </a:lnTo>
                  <a:cubicBezTo>
                    <a:pt x="113963" y="245525"/>
                    <a:pt x="107533" y="239094"/>
                    <a:pt x="107533" y="231137"/>
                  </a:cubicBezTo>
                  <a:cubicBezTo>
                    <a:pt x="107533" y="223181"/>
                    <a:pt x="113963" y="216749"/>
                    <a:pt x="121916" y="216749"/>
                  </a:cubicBezTo>
                  <a:close/>
                  <a:moveTo>
                    <a:pt x="501881" y="169893"/>
                  </a:moveTo>
                  <a:lnTo>
                    <a:pt x="239381" y="432484"/>
                  </a:lnTo>
                  <a:cubicBezTo>
                    <a:pt x="238286" y="436057"/>
                    <a:pt x="235286" y="448393"/>
                    <a:pt x="229620" y="487165"/>
                  </a:cubicBezTo>
                  <a:cubicBezTo>
                    <a:pt x="228954" y="491928"/>
                    <a:pt x="233096" y="495977"/>
                    <a:pt x="237857" y="495167"/>
                  </a:cubicBezTo>
                  <a:cubicBezTo>
                    <a:pt x="275711" y="488689"/>
                    <a:pt x="287520" y="485498"/>
                    <a:pt x="290948" y="484355"/>
                  </a:cubicBezTo>
                  <a:lnTo>
                    <a:pt x="553638" y="221621"/>
                  </a:lnTo>
                  <a:cubicBezTo>
                    <a:pt x="553400" y="221240"/>
                    <a:pt x="553162" y="220906"/>
                    <a:pt x="552829" y="220573"/>
                  </a:cubicBezTo>
                  <a:lnTo>
                    <a:pt x="502928" y="170703"/>
                  </a:lnTo>
                  <a:cubicBezTo>
                    <a:pt x="502643" y="170369"/>
                    <a:pt x="502262" y="170084"/>
                    <a:pt x="501881" y="169893"/>
                  </a:cubicBezTo>
                  <a:close/>
                  <a:moveTo>
                    <a:pt x="121916" y="144142"/>
                  </a:moveTo>
                  <a:lnTo>
                    <a:pt x="279845" y="144142"/>
                  </a:lnTo>
                  <a:cubicBezTo>
                    <a:pt x="287798" y="144142"/>
                    <a:pt x="294228" y="150574"/>
                    <a:pt x="294228" y="158530"/>
                  </a:cubicBezTo>
                  <a:cubicBezTo>
                    <a:pt x="294228" y="166487"/>
                    <a:pt x="287798" y="172918"/>
                    <a:pt x="279845" y="172918"/>
                  </a:cubicBezTo>
                  <a:lnTo>
                    <a:pt x="121916" y="172918"/>
                  </a:lnTo>
                  <a:cubicBezTo>
                    <a:pt x="113963" y="172918"/>
                    <a:pt x="107533" y="166487"/>
                    <a:pt x="107533" y="158530"/>
                  </a:cubicBezTo>
                  <a:cubicBezTo>
                    <a:pt x="107533" y="150574"/>
                    <a:pt x="113963" y="144142"/>
                    <a:pt x="121916" y="144142"/>
                  </a:cubicBezTo>
                  <a:close/>
                  <a:moveTo>
                    <a:pt x="502565" y="140939"/>
                  </a:moveTo>
                  <a:cubicBezTo>
                    <a:pt x="509916" y="141302"/>
                    <a:pt x="517404" y="144458"/>
                    <a:pt x="523260" y="150317"/>
                  </a:cubicBezTo>
                  <a:lnTo>
                    <a:pt x="573112" y="200234"/>
                  </a:lnTo>
                  <a:cubicBezTo>
                    <a:pt x="584873" y="211951"/>
                    <a:pt x="585778" y="230194"/>
                    <a:pt x="575112" y="240816"/>
                  </a:cubicBezTo>
                  <a:lnTo>
                    <a:pt x="309660" y="506360"/>
                  </a:lnTo>
                  <a:cubicBezTo>
                    <a:pt x="305994" y="510028"/>
                    <a:pt x="302804" y="513219"/>
                    <a:pt x="242714" y="523555"/>
                  </a:cubicBezTo>
                  <a:cubicBezTo>
                    <a:pt x="240667" y="523889"/>
                    <a:pt x="238572" y="524079"/>
                    <a:pt x="236477" y="524079"/>
                  </a:cubicBezTo>
                  <a:cubicBezTo>
                    <a:pt x="214669" y="523984"/>
                    <a:pt x="198004" y="504598"/>
                    <a:pt x="201147" y="483021"/>
                  </a:cubicBezTo>
                  <a:cubicBezTo>
                    <a:pt x="210241" y="420957"/>
                    <a:pt x="213336" y="417861"/>
                    <a:pt x="217288" y="413908"/>
                  </a:cubicBezTo>
                  <a:lnTo>
                    <a:pt x="482692" y="148316"/>
                  </a:lnTo>
                  <a:cubicBezTo>
                    <a:pt x="488001" y="143005"/>
                    <a:pt x="495215" y="140576"/>
                    <a:pt x="502565" y="140939"/>
                  </a:cubicBezTo>
                  <a:close/>
                  <a:moveTo>
                    <a:pt x="112674" y="0"/>
                  </a:moveTo>
                  <a:lnTo>
                    <a:pt x="394216" y="0"/>
                  </a:lnTo>
                  <a:cubicBezTo>
                    <a:pt x="420932" y="-95"/>
                    <a:pt x="446838" y="8953"/>
                    <a:pt x="467697" y="25574"/>
                  </a:cubicBezTo>
                  <a:cubicBezTo>
                    <a:pt x="488365" y="42147"/>
                    <a:pt x="501842" y="65055"/>
                    <a:pt x="505747" y="90010"/>
                  </a:cubicBezTo>
                  <a:cubicBezTo>
                    <a:pt x="507509" y="100535"/>
                    <a:pt x="500318" y="110441"/>
                    <a:pt x="489794" y="112060"/>
                  </a:cubicBezTo>
                  <a:cubicBezTo>
                    <a:pt x="479269" y="113727"/>
                    <a:pt x="469411" y="106488"/>
                    <a:pt x="467840" y="95915"/>
                  </a:cubicBezTo>
                  <a:cubicBezTo>
                    <a:pt x="462744" y="63102"/>
                    <a:pt x="431076" y="38385"/>
                    <a:pt x="394216" y="38385"/>
                  </a:cubicBezTo>
                  <a:lnTo>
                    <a:pt x="112674" y="38385"/>
                  </a:lnTo>
                  <a:cubicBezTo>
                    <a:pt x="71719" y="38385"/>
                    <a:pt x="38336" y="68341"/>
                    <a:pt x="38336" y="105154"/>
                  </a:cubicBezTo>
                  <a:lnTo>
                    <a:pt x="38336" y="504484"/>
                  </a:lnTo>
                  <a:cubicBezTo>
                    <a:pt x="38336" y="541249"/>
                    <a:pt x="71719" y="571205"/>
                    <a:pt x="112674" y="571205"/>
                  </a:cubicBezTo>
                  <a:lnTo>
                    <a:pt x="394216" y="571205"/>
                  </a:lnTo>
                  <a:cubicBezTo>
                    <a:pt x="435171" y="571205"/>
                    <a:pt x="468554" y="541249"/>
                    <a:pt x="468554" y="504484"/>
                  </a:cubicBezTo>
                  <a:lnTo>
                    <a:pt x="468554" y="388995"/>
                  </a:lnTo>
                  <a:cubicBezTo>
                    <a:pt x="468554" y="378375"/>
                    <a:pt x="477126" y="369802"/>
                    <a:pt x="487746" y="369802"/>
                  </a:cubicBezTo>
                  <a:cubicBezTo>
                    <a:pt x="498318" y="369802"/>
                    <a:pt x="506938" y="378375"/>
                    <a:pt x="506938" y="388995"/>
                  </a:cubicBezTo>
                  <a:lnTo>
                    <a:pt x="506938" y="504484"/>
                  </a:lnTo>
                  <a:cubicBezTo>
                    <a:pt x="506938" y="562442"/>
                    <a:pt x="456363" y="609590"/>
                    <a:pt x="394216" y="609590"/>
                  </a:cubicBezTo>
                  <a:lnTo>
                    <a:pt x="112674" y="609590"/>
                  </a:lnTo>
                  <a:cubicBezTo>
                    <a:pt x="50527" y="609590"/>
                    <a:pt x="0" y="562442"/>
                    <a:pt x="0" y="504484"/>
                  </a:cubicBezTo>
                  <a:lnTo>
                    <a:pt x="0" y="105154"/>
                  </a:lnTo>
                  <a:cubicBezTo>
                    <a:pt x="0" y="47148"/>
                    <a:pt x="50527" y="0"/>
                    <a:pt x="112674" y="0"/>
                  </a:cubicBezTo>
                  <a:close/>
                </a:path>
              </a:pathLst>
            </a:custGeom>
            <a:solidFill>
              <a:srgbClr val="6AA4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文本框 21"/>
            <p:cNvSpPr txBox="1"/>
            <p:nvPr/>
          </p:nvSpPr>
          <p:spPr>
            <a:xfrm>
              <a:off x="381000" y="1907216"/>
              <a:ext cx="3563150" cy="1050290"/>
            </a:xfrm>
            <a:prstGeom prst="rect">
              <a:avLst/>
            </a:prstGeom>
            <a:noFill/>
          </p:spPr>
          <p:txBody>
            <a:bodyPr wrap="square" rtlCol="0">
              <a:spAutoFit/>
            </a:bodyPr>
            <a:lstStyle/>
            <a:p>
              <a:pPr algn="l">
                <a:lnSpc>
                  <a:spcPct val="130000"/>
                </a:lnSpc>
              </a:pPr>
              <a:r>
                <a:rPr lang="en-US" altLang="zh-CN" sz="1200" dirty="0">
                  <a:solidFill>
                    <a:schemeClr val="tx1">
                      <a:lumMod val="95000"/>
                      <a:lumOff val="5000"/>
                      <a:alpha val="70000"/>
                    </a:schemeClr>
                  </a:solidFill>
                  <a:latin typeface="思源黑体 CN Normal" panose="020B0400000000000000" pitchFamily="34" charset="-122"/>
                  <a:ea typeface="思源黑体 CN Normal" panose="020B0400000000000000" pitchFamily="34" charset="-122"/>
                </a:rPr>
                <a:t>市突发环境事件应急指挥部</a:t>
              </a:r>
              <a:endParaRPr lang="en-US" altLang="zh-CN" sz="1200" dirty="0">
                <a:solidFill>
                  <a:schemeClr val="tx1">
                    <a:lumMod val="95000"/>
                    <a:lumOff val="5000"/>
                    <a:alpha val="70000"/>
                  </a:schemeClr>
                </a:solidFill>
                <a:latin typeface="思源黑体 CN Normal" panose="020B0400000000000000" pitchFamily="34" charset="-122"/>
                <a:ea typeface="思源黑体 CN Normal" panose="020B0400000000000000" pitchFamily="34" charset="-122"/>
              </a:endParaRPr>
            </a:p>
            <a:p>
              <a:pPr algn="l">
                <a:lnSpc>
                  <a:spcPct val="130000"/>
                </a:lnSpc>
              </a:pPr>
              <a:r>
                <a:rPr lang="en-US" altLang="zh-CN" sz="1200" dirty="0">
                  <a:solidFill>
                    <a:schemeClr val="tx1">
                      <a:lumMod val="95000"/>
                      <a:lumOff val="5000"/>
                      <a:alpha val="70000"/>
                    </a:schemeClr>
                  </a:solidFill>
                  <a:latin typeface="思源黑体 CN Normal" panose="020B0400000000000000" pitchFamily="34" charset="-122"/>
                  <a:ea typeface="思源黑体 CN Normal" panose="020B0400000000000000" pitchFamily="34" charset="-122"/>
                </a:rPr>
                <a:t>总 指 挥：市政府市长</a:t>
              </a:r>
              <a:endParaRPr lang="en-US" altLang="zh-CN" sz="1200" dirty="0">
                <a:solidFill>
                  <a:schemeClr val="tx1">
                    <a:lumMod val="95000"/>
                    <a:lumOff val="5000"/>
                    <a:alpha val="70000"/>
                  </a:schemeClr>
                </a:solidFill>
                <a:latin typeface="思源黑体 CN Normal" panose="020B0400000000000000" pitchFamily="34" charset="-122"/>
                <a:ea typeface="思源黑体 CN Normal" panose="020B0400000000000000" pitchFamily="34" charset="-122"/>
              </a:endParaRPr>
            </a:p>
            <a:p>
              <a:pPr algn="l">
                <a:lnSpc>
                  <a:spcPct val="130000"/>
                </a:lnSpc>
              </a:pPr>
              <a:r>
                <a:rPr lang="en-US" altLang="zh-CN" sz="1200" dirty="0">
                  <a:solidFill>
                    <a:schemeClr val="tx1">
                      <a:lumMod val="95000"/>
                      <a:lumOff val="5000"/>
                      <a:alpha val="70000"/>
                    </a:schemeClr>
                  </a:solidFill>
                  <a:latin typeface="思源黑体 CN Normal" panose="020B0400000000000000" pitchFamily="34" charset="-122"/>
                  <a:ea typeface="思源黑体 CN Normal" panose="020B0400000000000000" pitchFamily="34" charset="-122"/>
                </a:rPr>
                <a:t>副总指挥：市政府分管副市长  生态环境局局长</a:t>
              </a:r>
              <a:endParaRPr lang="en-US" altLang="zh-CN" sz="1200" dirty="0">
                <a:solidFill>
                  <a:schemeClr val="tx1">
                    <a:lumMod val="95000"/>
                    <a:lumOff val="5000"/>
                    <a:alpha val="70000"/>
                  </a:schemeClr>
                </a:solidFill>
                <a:latin typeface="思源黑体 CN Normal" panose="020B0400000000000000" pitchFamily="34" charset="-122"/>
                <a:ea typeface="思源黑体 CN Normal" panose="020B0400000000000000" pitchFamily="34" charset="-122"/>
              </a:endParaRPr>
            </a:p>
            <a:p>
              <a:pPr algn="l">
                <a:lnSpc>
                  <a:spcPct val="130000"/>
                </a:lnSpc>
              </a:pPr>
              <a:r>
                <a:rPr lang="zh-CN" altLang="en-US" sz="1200" dirty="0">
                  <a:solidFill>
                    <a:schemeClr val="tx1">
                      <a:lumMod val="95000"/>
                      <a:lumOff val="5000"/>
                      <a:alpha val="70000"/>
                    </a:schemeClr>
                  </a:solidFill>
                  <a:latin typeface="思源黑体 CN Normal" panose="020B0400000000000000" pitchFamily="34" charset="-122"/>
                  <a:ea typeface="思源黑体 CN Normal" panose="020B0400000000000000" pitchFamily="34" charset="-122"/>
                </a:rPr>
                <a:t>成员单位：市委宣传部、市政府办公室等单位</a:t>
              </a:r>
              <a:endParaRPr lang="zh-CN" altLang="en-US" sz="1200" dirty="0">
                <a:solidFill>
                  <a:schemeClr val="tx1">
                    <a:lumMod val="95000"/>
                    <a:lumOff val="5000"/>
                    <a:alpha val="70000"/>
                  </a:schemeClr>
                </a:solidFill>
                <a:latin typeface="思源黑体 CN Normal" panose="020B0400000000000000" pitchFamily="34" charset="-122"/>
                <a:ea typeface="思源黑体 CN Normal" panose="020B0400000000000000" pitchFamily="34" charset="-122"/>
              </a:endParaRPr>
            </a:p>
          </p:txBody>
        </p:sp>
        <p:sp>
          <p:nvSpPr>
            <p:cNvPr id="23" name="文本框 22"/>
            <p:cNvSpPr txBox="1"/>
            <p:nvPr/>
          </p:nvSpPr>
          <p:spPr>
            <a:xfrm>
              <a:off x="381165" y="1618926"/>
              <a:ext cx="1852295" cy="337185"/>
            </a:xfrm>
            <a:prstGeom prst="rect">
              <a:avLst/>
            </a:prstGeom>
            <a:noFill/>
          </p:spPr>
          <p:txBody>
            <a:bodyPr wrap="square" rtlCol="0">
              <a:spAutoFit/>
            </a:bodyPr>
            <a:lstStyle/>
            <a:p>
              <a:pPr algn="l"/>
              <a:r>
                <a:rPr lang="zh-CN" altLang="en-US" sz="1600" dirty="0">
                  <a:solidFill>
                    <a:srgbClr val="6AA48B"/>
                  </a:solidFill>
                  <a:latin typeface="思源黑体 CN Bold" panose="020B0800000000000000" pitchFamily="34" charset="-122"/>
                  <a:ea typeface="思源黑体 CN Bold" panose="020B0800000000000000" pitchFamily="34" charset="-122"/>
                </a:rPr>
                <a:t>领导机构及职责</a:t>
              </a:r>
              <a:endParaRPr lang="zh-CN" altLang="en-US" sz="1600" dirty="0">
                <a:solidFill>
                  <a:srgbClr val="6AA48B"/>
                </a:solidFill>
                <a:latin typeface="思源黑体 CN Bold" panose="020B0800000000000000" pitchFamily="34" charset="-122"/>
                <a:ea typeface="思源黑体 CN Bold" panose="020B0800000000000000" pitchFamily="34" charset="-122"/>
              </a:endParaRPr>
            </a:p>
          </p:txBody>
        </p:sp>
      </p:grpSp>
      <p:grpSp>
        <p:nvGrpSpPr>
          <p:cNvPr id="35" name="组合 34"/>
          <p:cNvGrpSpPr/>
          <p:nvPr/>
        </p:nvGrpSpPr>
        <p:grpSpPr>
          <a:xfrm>
            <a:off x="2402840" y="1762224"/>
            <a:ext cx="4754246" cy="2463752"/>
            <a:chOff x="2402840" y="1762224"/>
            <a:chExt cx="4754246" cy="2463752"/>
          </a:xfrm>
        </p:grpSpPr>
        <p:sp>
          <p:nvSpPr>
            <p:cNvPr id="19" name="iconfont-11894-5690038"/>
            <p:cNvSpPr>
              <a:spLocks noChangeAspect="1"/>
            </p:cNvSpPr>
            <p:nvPr/>
          </p:nvSpPr>
          <p:spPr bwMode="auto">
            <a:xfrm>
              <a:off x="6657976" y="1762224"/>
              <a:ext cx="499110" cy="497205"/>
            </a:xfrm>
            <a:custGeom>
              <a:avLst/>
              <a:gdLst>
                <a:gd name="T0" fmla="*/ 4357 w 12837"/>
                <a:gd name="T1" fmla="*/ 3842 h 12800"/>
                <a:gd name="T2" fmla="*/ 5420 w 12837"/>
                <a:gd name="T3" fmla="*/ 1907 h 12800"/>
                <a:gd name="T4" fmla="*/ 6419 w 12837"/>
                <a:gd name="T5" fmla="*/ 0 h 12800"/>
                <a:gd name="T6" fmla="*/ 7417 w 12837"/>
                <a:gd name="T7" fmla="*/ 1907 h 12800"/>
                <a:gd name="T8" fmla="*/ 8480 w 12837"/>
                <a:gd name="T9" fmla="*/ 3842 h 12800"/>
                <a:gd name="T10" fmla="*/ 7883 w 12837"/>
                <a:gd name="T11" fmla="*/ 3308 h 12800"/>
                <a:gd name="T12" fmla="*/ 6419 w 12837"/>
                <a:gd name="T13" fmla="*/ 2105 h 12800"/>
                <a:gd name="T14" fmla="*/ 4955 w 12837"/>
                <a:gd name="T15" fmla="*/ 3308 h 12800"/>
                <a:gd name="T16" fmla="*/ 5737 w 12837"/>
                <a:gd name="T17" fmla="*/ 1215 h 12800"/>
                <a:gd name="T18" fmla="*/ 6419 w 12837"/>
                <a:gd name="T19" fmla="*/ 2043 h 12800"/>
                <a:gd name="T20" fmla="*/ 7101 w 12837"/>
                <a:gd name="T21" fmla="*/ 1215 h 12800"/>
                <a:gd name="T22" fmla="*/ 12837 w 12837"/>
                <a:gd name="T23" fmla="*/ 12800 h 12800"/>
                <a:gd name="T24" fmla="*/ 8732 w 12837"/>
                <a:gd name="T25" fmla="*/ 12515 h 12800"/>
                <a:gd name="T26" fmla="*/ 9560 w 12837"/>
                <a:gd name="T27" fmla="*/ 10173 h 12800"/>
                <a:gd name="T28" fmla="*/ 11991 w 12837"/>
                <a:gd name="T29" fmla="*/ 10173 h 12800"/>
                <a:gd name="T30" fmla="*/ 12818 w 12837"/>
                <a:gd name="T31" fmla="*/ 12516 h 12800"/>
                <a:gd name="T32" fmla="*/ 9311 w 12837"/>
                <a:gd name="T33" fmla="*/ 12266 h 12800"/>
                <a:gd name="T34" fmla="*/ 11233 w 12837"/>
                <a:gd name="T35" fmla="*/ 11209 h 12800"/>
                <a:gd name="T36" fmla="*/ 10317 w 12837"/>
                <a:gd name="T37" fmla="*/ 11209 h 12800"/>
                <a:gd name="T38" fmla="*/ 10775 w 12837"/>
                <a:gd name="T39" fmla="*/ 9491 h 12800"/>
                <a:gd name="T40" fmla="*/ 10388 w 12837"/>
                <a:gd name="T41" fmla="*/ 10735 h 12800"/>
                <a:gd name="T42" fmla="*/ 11161 w 12837"/>
                <a:gd name="T43" fmla="*/ 10735 h 12800"/>
                <a:gd name="T44" fmla="*/ 10775 w 12837"/>
                <a:gd name="T45" fmla="*/ 9491 h 12800"/>
                <a:gd name="T46" fmla="*/ 4357 w 12837"/>
                <a:gd name="T47" fmla="*/ 12800 h 12800"/>
                <a:gd name="T48" fmla="*/ 5420 w 12837"/>
                <a:gd name="T49" fmla="*/ 10865 h 12800"/>
                <a:gd name="T50" fmla="*/ 6419 w 12837"/>
                <a:gd name="T51" fmla="*/ 8957 h 12800"/>
                <a:gd name="T52" fmla="*/ 8493 w 12837"/>
                <a:gd name="T53" fmla="*/ 9087 h 12800"/>
                <a:gd name="T54" fmla="*/ 7417 w 12837"/>
                <a:gd name="T55" fmla="*/ 10866 h 12800"/>
                <a:gd name="T56" fmla="*/ 8480 w 12837"/>
                <a:gd name="T57" fmla="*/ 12800 h 12800"/>
                <a:gd name="T58" fmla="*/ 7883 w 12837"/>
                <a:gd name="T59" fmla="*/ 12266 h 12800"/>
                <a:gd name="T60" fmla="*/ 6419 w 12837"/>
                <a:gd name="T61" fmla="*/ 11064 h 12800"/>
                <a:gd name="T62" fmla="*/ 4955 w 12837"/>
                <a:gd name="T63" fmla="*/ 12266 h 12800"/>
                <a:gd name="T64" fmla="*/ 5737 w 12837"/>
                <a:gd name="T65" fmla="*/ 10173 h 12800"/>
                <a:gd name="T66" fmla="*/ 6418 w 12837"/>
                <a:gd name="T67" fmla="*/ 11002 h 12800"/>
                <a:gd name="T68" fmla="*/ 7101 w 12837"/>
                <a:gd name="T69" fmla="*/ 10173 h 12800"/>
                <a:gd name="T70" fmla="*/ 4124 w 12837"/>
                <a:gd name="T71" fmla="*/ 12800 h 12800"/>
                <a:gd name="T72" fmla="*/ 19 w 12837"/>
                <a:gd name="T73" fmla="*/ 12515 h 12800"/>
                <a:gd name="T74" fmla="*/ 985 w 12837"/>
                <a:gd name="T75" fmla="*/ 9609 h 12800"/>
                <a:gd name="T76" fmla="*/ 3135 w 12837"/>
                <a:gd name="T77" fmla="*/ 8438 h 12800"/>
                <a:gd name="T78" fmla="*/ 4099 w 12837"/>
                <a:gd name="T79" fmla="*/ 10279 h 12800"/>
                <a:gd name="T80" fmla="*/ 4105 w 12837"/>
                <a:gd name="T81" fmla="*/ 12515 h 12800"/>
                <a:gd name="T82" fmla="*/ 598 w 12837"/>
                <a:gd name="T83" fmla="*/ 12266 h 12800"/>
                <a:gd name="T84" fmla="*/ 2520 w 12837"/>
                <a:gd name="T85" fmla="*/ 11209 h 12800"/>
                <a:gd name="T86" fmla="*/ 1605 w 12837"/>
                <a:gd name="T87" fmla="*/ 11209 h 12800"/>
                <a:gd name="T88" fmla="*/ 2062 w 12837"/>
                <a:gd name="T89" fmla="*/ 9491 h 12800"/>
                <a:gd name="T90" fmla="*/ 1676 w 12837"/>
                <a:gd name="T91" fmla="*/ 10735 h 12800"/>
                <a:gd name="T92" fmla="*/ 2448 w 12837"/>
                <a:gd name="T93" fmla="*/ 10735 h 12800"/>
                <a:gd name="T94" fmla="*/ 2062 w 12837"/>
                <a:gd name="T95" fmla="*/ 9491 h 12800"/>
                <a:gd name="T96" fmla="*/ 10509 w 12837"/>
                <a:gd name="T97" fmla="*/ 8380 h 12800"/>
                <a:gd name="T98" fmla="*/ 2329 w 12837"/>
                <a:gd name="T99" fmla="*/ 6002 h 12800"/>
                <a:gd name="T100" fmla="*/ 1796 w 12837"/>
                <a:gd name="T101" fmla="*/ 8380 h 12800"/>
                <a:gd name="T102" fmla="*/ 11042 w 12837"/>
                <a:gd name="T103" fmla="*/ 5468 h 12800"/>
                <a:gd name="T104" fmla="*/ 6152 w 12837"/>
                <a:gd name="T105" fmla="*/ 4176 h 12800"/>
                <a:gd name="T106" fmla="*/ 6685 w 12837"/>
                <a:gd name="T107" fmla="*/ 8380 h 12800"/>
                <a:gd name="T108" fmla="*/ 6152 w 12837"/>
                <a:gd name="T109" fmla="*/ 4176 h 1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2837" h="12800">
                  <a:moveTo>
                    <a:pt x="8480" y="3842"/>
                  </a:moveTo>
                  <a:lnTo>
                    <a:pt x="4357" y="3842"/>
                  </a:lnTo>
                  <a:lnTo>
                    <a:pt x="4376" y="3558"/>
                  </a:lnTo>
                  <a:cubicBezTo>
                    <a:pt x="4422" y="2863"/>
                    <a:pt x="4826" y="2242"/>
                    <a:pt x="5420" y="1907"/>
                  </a:cubicBezTo>
                  <a:cubicBezTo>
                    <a:pt x="5279" y="1704"/>
                    <a:pt x="5203" y="1463"/>
                    <a:pt x="5203" y="1215"/>
                  </a:cubicBezTo>
                  <a:cubicBezTo>
                    <a:pt x="5204" y="545"/>
                    <a:pt x="5748" y="1"/>
                    <a:pt x="6419" y="0"/>
                  </a:cubicBezTo>
                  <a:cubicBezTo>
                    <a:pt x="7090" y="1"/>
                    <a:pt x="7633" y="544"/>
                    <a:pt x="7634" y="1215"/>
                  </a:cubicBezTo>
                  <a:cubicBezTo>
                    <a:pt x="7634" y="1466"/>
                    <a:pt x="7557" y="1706"/>
                    <a:pt x="7417" y="1907"/>
                  </a:cubicBezTo>
                  <a:cubicBezTo>
                    <a:pt x="8011" y="2242"/>
                    <a:pt x="8415" y="2863"/>
                    <a:pt x="8462" y="3558"/>
                  </a:cubicBezTo>
                  <a:lnTo>
                    <a:pt x="8480" y="3842"/>
                  </a:lnTo>
                  <a:close/>
                  <a:moveTo>
                    <a:pt x="4955" y="3308"/>
                  </a:moveTo>
                  <a:lnTo>
                    <a:pt x="7883" y="3308"/>
                  </a:lnTo>
                  <a:cubicBezTo>
                    <a:pt x="7748" y="2808"/>
                    <a:pt x="7370" y="2409"/>
                    <a:pt x="6876" y="2250"/>
                  </a:cubicBezTo>
                  <a:lnTo>
                    <a:pt x="6419" y="2105"/>
                  </a:lnTo>
                  <a:lnTo>
                    <a:pt x="5961" y="2250"/>
                  </a:lnTo>
                  <a:cubicBezTo>
                    <a:pt x="5468" y="2409"/>
                    <a:pt x="5089" y="2808"/>
                    <a:pt x="4955" y="3308"/>
                  </a:cubicBezTo>
                  <a:close/>
                  <a:moveTo>
                    <a:pt x="6419" y="533"/>
                  </a:moveTo>
                  <a:cubicBezTo>
                    <a:pt x="6042" y="534"/>
                    <a:pt x="5737" y="839"/>
                    <a:pt x="5737" y="1215"/>
                  </a:cubicBezTo>
                  <a:cubicBezTo>
                    <a:pt x="5737" y="1439"/>
                    <a:pt x="5847" y="1649"/>
                    <a:pt x="6032" y="1776"/>
                  </a:cubicBezTo>
                  <a:lnTo>
                    <a:pt x="6419" y="2043"/>
                  </a:lnTo>
                  <a:lnTo>
                    <a:pt x="6805" y="1776"/>
                  </a:lnTo>
                  <a:cubicBezTo>
                    <a:pt x="6990" y="1649"/>
                    <a:pt x="7100" y="1440"/>
                    <a:pt x="7101" y="1215"/>
                  </a:cubicBezTo>
                  <a:cubicBezTo>
                    <a:pt x="7100" y="839"/>
                    <a:pt x="6795" y="534"/>
                    <a:pt x="6419" y="533"/>
                  </a:cubicBezTo>
                  <a:close/>
                  <a:moveTo>
                    <a:pt x="12837" y="12800"/>
                  </a:moveTo>
                  <a:lnTo>
                    <a:pt x="8713" y="12800"/>
                  </a:lnTo>
                  <a:lnTo>
                    <a:pt x="8732" y="12515"/>
                  </a:lnTo>
                  <a:cubicBezTo>
                    <a:pt x="8778" y="11821"/>
                    <a:pt x="9182" y="11199"/>
                    <a:pt x="9776" y="10865"/>
                  </a:cubicBezTo>
                  <a:cubicBezTo>
                    <a:pt x="9635" y="10662"/>
                    <a:pt x="9560" y="10421"/>
                    <a:pt x="9560" y="10173"/>
                  </a:cubicBezTo>
                  <a:cubicBezTo>
                    <a:pt x="9560" y="9502"/>
                    <a:pt x="10104" y="8958"/>
                    <a:pt x="10775" y="8957"/>
                  </a:cubicBezTo>
                  <a:cubicBezTo>
                    <a:pt x="11446" y="8958"/>
                    <a:pt x="11990" y="9502"/>
                    <a:pt x="11991" y="10173"/>
                  </a:cubicBezTo>
                  <a:cubicBezTo>
                    <a:pt x="11991" y="10424"/>
                    <a:pt x="11913" y="10665"/>
                    <a:pt x="11774" y="10866"/>
                  </a:cubicBezTo>
                  <a:cubicBezTo>
                    <a:pt x="12368" y="11200"/>
                    <a:pt x="12772" y="11821"/>
                    <a:pt x="12818" y="12516"/>
                  </a:cubicBezTo>
                  <a:lnTo>
                    <a:pt x="12837" y="12800"/>
                  </a:lnTo>
                  <a:close/>
                  <a:moveTo>
                    <a:pt x="9311" y="12266"/>
                  </a:moveTo>
                  <a:lnTo>
                    <a:pt x="12239" y="12266"/>
                  </a:lnTo>
                  <a:cubicBezTo>
                    <a:pt x="12105" y="11766"/>
                    <a:pt x="11726" y="11367"/>
                    <a:pt x="11233" y="11209"/>
                  </a:cubicBezTo>
                  <a:lnTo>
                    <a:pt x="10775" y="11064"/>
                  </a:lnTo>
                  <a:lnTo>
                    <a:pt x="10317" y="11209"/>
                  </a:lnTo>
                  <a:cubicBezTo>
                    <a:pt x="9824" y="11367"/>
                    <a:pt x="9445" y="11766"/>
                    <a:pt x="9311" y="12266"/>
                  </a:cubicBezTo>
                  <a:close/>
                  <a:moveTo>
                    <a:pt x="10775" y="9491"/>
                  </a:moveTo>
                  <a:cubicBezTo>
                    <a:pt x="10398" y="9491"/>
                    <a:pt x="10093" y="9797"/>
                    <a:pt x="10093" y="10173"/>
                  </a:cubicBezTo>
                  <a:cubicBezTo>
                    <a:pt x="10093" y="10397"/>
                    <a:pt x="10203" y="10608"/>
                    <a:pt x="10388" y="10735"/>
                  </a:cubicBezTo>
                  <a:lnTo>
                    <a:pt x="10774" y="11002"/>
                  </a:lnTo>
                  <a:lnTo>
                    <a:pt x="11161" y="10735"/>
                  </a:lnTo>
                  <a:cubicBezTo>
                    <a:pt x="11346" y="10608"/>
                    <a:pt x="11457" y="10398"/>
                    <a:pt x="11457" y="10173"/>
                  </a:cubicBezTo>
                  <a:cubicBezTo>
                    <a:pt x="11457" y="9797"/>
                    <a:pt x="11152" y="9491"/>
                    <a:pt x="10775" y="9491"/>
                  </a:cubicBezTo>
                  <a:close/>
                  <a:moveTo>
                    <a:pt x="8480" y="12800"/>
                  </a:moveTo>
                  <a:lnTo>
                    <a:pt x="4357" y="12800"/>
                  </a:lnTo>
                  <a:lnTo>
                    <a:pt x="4376" y="12515"/>
                  </a:lnTo>
                  <a:cubicBezTo>
                    <a:pt x="4422" y="11821"/>
                    <a:pt x="4826" y="11199"/>
                    <a:pt x="5420" y="10865"/>
                  </a:cubicBezTo>
                  <a:cubicBezTo>
                    <a:pt x="5279" y="10662"/>
                    <a:pt x="5203" y="10421"/>
                    <a:pt x="5203" y="10173"/>
                  </a:cubicBezTo>
                  <a:cubicBezTo>
                    <a:pt x="5204" y="9502"/>
                    <a:pt x="5748" y="8958"/>
                    <a:pt x="6419" y="8957"/>
                  </a:cubicBezTo>
                  <a:cubicBezTo>
                    <a:pt x="6661" y="8609"/>
                    <a:pt x="7068" y="8412"/>
                    <a:pt x="7492" y="8438"/>
                  </a:cubicBezTo>
                  <a:cubicBezTo>
                    <a:pt x="7916" y="8465"/>
                    <a:pt x="8295" y="8711"/>
                    <a:pt x="8493" y="9087"/>
                  </a:cubicBezTo>
                  <a:cubicBezTo>
                    <a:pt x="8690" y="9464"/>
                    <a:pt x="8676" y="9916"/>
                    <a:pt x="8456" y="10279"/>
                  </a:cubicBezTo>
                  <a:cubicBezTo>
                    <a:pt x="8236" y="10643"/>
                    <a:pt x="7842" y="10865"/>
                    <a:pt x="7417" y="10866"/>
                  </a:cubicBezTo>
                  <a:cubicBezTo>
                    <a:pt x="8011" y="11200"/>
                    <a:pt x="8415" y="11821"/>
                    <a:pt x="8462" y="12516"/>
                  </a:cubicBezTo>
                  <a:lnTo>
                    <a:pt x="8480" y="12800"/>
                  </a:lnTo>
                  <a:close/>
                  <a:moveTo>
                    <a:pt x="4955" y="12266"/>
                  </a:moveTo>
                  <a:lnTo>
                    <a:pt x="7883" y="12266"/>
                  </a:lnTo>
                  <a:cubicBezTo>
                    <a:pt x="7749" y="11766"/>
                    <a:pt x="7370" y="11367"/>
                    <a:pt x="6876" y="11209"/>
                  </a:cubicBezTo>
                  <a:lnTo>
                    <a:pt x="6419" y="11064"/>
                  </a:lnTo>
                  <a:lnTo>
                    <a:pt x="5961" y="11209"/>
                  </a:lnTo>
                  <a:cubicBezTo>
                    <a:pt x="5468" y="11367"/>
                    <a:pt x="5089" y="11766"/>
                    <a:pt x="4955" y="12266"/>
                  </a:cubicBezTo>
                  <a:close/>
                  <a:moveTo>
                    <a:pt x="6419" y="9491"/>
                  </a:moveTo>
                  <a:cubicBezTo>
                    <a:pt x="6042" y="9491"/>
                    <a:pt x="5737" y="9797"/>
                    <a:pt x="5737" y="10173"/>
                  </a:cubicBezTo>
                  <a:cubicBezTo>
                    <a:pt x="5737" y="10397"/>
                    <a:pt x="5847" y="10607"/>
                    <a:pt x="6032" y="10735"/>
                  </a:cubicBezTo>
                  <a:lnTo>
                    <a:pt x="6418" y="11002"/>
                  </a:lnTo>
                  <a:lnTo>
                    <a:pt x="6805" y="10735"/>
                  </a:lnTo>
                  <a:cubicBezTo>
                    <a:pt x="6990" y="10608"/>
                    <a:pt x="7100" y="10398"/>
                    <a:pt x="7101" y="10173"/>
                  </a:cubicBezTo>
                  <a:cubicBezTo>
                    <a:pt x="7101" y="9797"/>
                    <a:pt x="6795" y="9491"/>
                    <a:pt x="6419" y="9491"/>
                  </a:cubicBezTo>
                  <a:close/>
                  <a:moveTo>
                    <a:pt x="4124" y="12800"/>
                  </a:moveTo>
                  <a:lnTo>
                    <a:pt x="0" y="12800"/>
                  </a:lnTo>
                  <a:lnTo>
                    <a:pt x="19" y="12515"/>
                  </a:lnTo>
                  <a:cubicBezTo>
                    <a:pt x="65" y="11821"/>
                    <a:pt x="470" y="11199"/>
                    <a:pt x="1063" y="10865"/>
                  </a:cubicBezTo>
                  <a:cubicBezTo>
                    <a:pt x="805" y="10494"/>
                    <a:pt x="775" y="10010"/>
                    <a:pt x="985" y="9609"/>
                  </a:cubicBezTo>
                  <a:cubicBezTo>
                    <a:pt x="1194" y="9208"/>
                    <a:pt x="1610" y="8957"/>
                    <a:pt x="2062" y="8957"/>
                  </a:cubicBezTo>
                  <a:cubicBezTo>
                    <a:pt x="2305" y="8608"/>
                    <a:pt x="2712" y="8412"/>
                    <a:pt x="3135" y="8438"/>
                  </a:cubicBezTo>
                  <a:cubicBezTo>
                    <a:pt x="3559" y="8465"/>
                    <a:pt x="3939" y="8711"/>
                    <a:pt x="4136" y="9087"/>
                  </a:cubicBezTo>
                  <a:cubicBezTo>
                    <a:pt x="4333" y="9464"/>
                    <a:pt x="4319" y="9915"/>
                    <a:pt x="4099" y="10279"/>
                  </a:cubicBezTo>
                  <a:cubicBezTo>
                    <a:pt x="3879" y="10642"/>
                    <a:pt x="3485" y="10865"/>
                    <a:pt x="3061" y="10865"/>
                  </a:cubicBezTo>
                  <a:cubicBezTo>
                    <a:pt x="3655" y="11199"/>
                    <a:pt x="4059" y="11821"/>
                    <a:pt x="4105" y="12515"/>
                  </a:cubicBezTo>
                  <a:lnTo>
                    <a:pt x="4124" y="12800"/>
                  </a:lnTo>
                  <a:close/>
                  <a:moveTo>
                    <a:pt x="598" y="12266"/>
                  </a:moveTo>
                  <a:lnTo>
                    <a:pt x="3526" y="12266"/>
                  </a:lnTo>
                  <a:cubicBezTo>
                    <a:pt x="3392" y="11766"/>
                    <a:pt x="3013" y="11367"/>
                    <a:pt x="2520" y="11209"/>
                  </a:cubicBezTo>
                  <a:lnTo>
                    <a:pt x="2062" y="11064"/>
                  </a:lnTo>
                  <a:lnTo>
                    <a:pt x="1605" y="11209"/>
                  </a:lnTo>
                  <a:cubicBezTo>
                    <a:pt x="1111" y="11367"/>
                    <a:pt x="732" y="11766"/>
                    <a:pt x="598" y="12266"/>
                  </a:cubicBezTo>
                  <a:close/>
                  <a:moveTo>
                    <a:pt x="2062" y="9491"/>
                  </a:moveTo>
                  <a:cubicBezTo>
                    <a:pt x="1686" y="9491"/>
                    <a:pt x="1380" y="9797"/>
                    <a:pt x="1380" y="10173"/>
                  </a:cubicBezTo>
                  <a:cubicBezTo>
                    <a:pt x="1380" y="10397"/>
                    <a:pt x="1491" y="10608"/>
                    <a:pt x="1676" y="10735"/>
                  </a:cubicBezTo>
                  <a:lnTo>
                    <a:pt x="2062" y="11002"/>
                  </a:lnTo>
                  <a:lnTo>
                    <a:pt x="2448" y="10735"/>
                  </a:lnTo>
                  <a:cubicBezTo>
                    <a:pt x="2633" y="10608"/>
                    <a:pt x="2744" y="10398"/>
                    <a:pt x="2744" y="10173"/>
                  </a:cubicBezTo>
                  <a:cubicBezTo>
                    <a:pt x="2744" y="9797"/>
                    <a:pt x="2439" y="9491"/>
                    <a:pt x="2062" y="9491"/>
                  </a:cubicBezTo>
                  <a:close/>
                  <a:moveTo>
                    <a:pt x="11042" y="8380"/>
                  </a:moveTo>
                  <a:lnTo>
                    <a:pt x="10509" y="8380"/>
                  </a:lnTo>
                  <a:lnTo>
                    <a:pt x="10509" y="6002"/>
                  </a:lnTo>
                  <a:lnTo>
                    <a:pt x="2329" y="6002"/>
                  </a:lnTo>
                  <a:lnTo>
                    <a:pt x="2329" y="8380"/>
                  </a:lnTo>
                  <a:lnTo>
                    <a:pt x="1796" y="8380"/>
                  </a:lnTo>
                  <a:lnTo>
                    <a:pt x="1796" y="5468"/>
                  </a:lnTo>
                  <a:lnTo>
                    <a:pt x="11042" y="5468"/>
                  </a:lnTo>
                  <a:lnTo>
                    <a:pt x="11042" y="8380"/>
                  </a:lnTo>
                  <a:close/>
                  <a:moveTo>
                    <a:pt x="6152" y="4176"/>
                  </a:moveTo>
                  <a:lnTo>
                    <a:pt x="6685" y="4176"/>
                  </a:lnTo>
                  <a:lnTo>
                    <a:pt x="6685" y="8380"/>
                  </a:lnTo>
                  <a:lnTo>
                    <a:pt x="6152" y="8380"/>
                  </a:lnTo>
                  <a:lnTo>
                    <a:pt x="6152" y="4176"/>
                  </a:lnTo>
                  <a:close/>
                </a:path>
              </a:pathLst>
            </a:custGeom>
            <a:solidFill>
              <a:srgbClr val="6AA48B"/>
            </a:solidFill>
            <a:ln>
              <a:noFill/>
            </a:ln>
          </p:spPr>
        </p:sp>
        <p:sp>
          <p:nvSpPr>
            <p:cNvPr id="24" name="文本框 23"/>
            <p:cNvSpPr txBox="1"/>
            <p:nvPr/>
          </p:nvSpPr>
          <p:spPr>
            <a:xfrm>
              <a:off x="2402840" y="3655111"/>
              <a:ext cx="3563150" cy="570865"/>
            </a:xfrm>
            <a:prstGeom prst="rect">
              <a:avLst/>
            </a:prstGeom>
            <a:noFill/>
          </p:spPr>
          <p:txBody>
            <a:bodyPr wrap="square" rtlCol="0">
              <a:spAutoFit/>
            </a:bodyPr>
            <a:lstStyle/>
            <a:p>
              <a:pPr algn="l">
                <a:lnSpc>
                  <a:spcPct val="130000"/>
                </a:lnSpc>
              </a:pPr>
              <a:r>
                <a:rPr lang="en-US" altLang="zh-CN" sz="1200" dirty="0">
                  <a:solidFill>
                    <a:schemeClr val="tx1">
                      <a:lumMod val="95000"/>
                      <a:lumOff val="5000"/>
                      <a:alpha val="70000"/>
                    </a:schemeClr>
                  </a:solidFill>
                  <a:latin typeface="思源黑体 CN Normal" panose="020B0400000000000000" pitchFamily="34" charset="-122"/>
                  <a:ea typeface="思源黑体 CN Normal" panose="020B0400000000000000" pitchFamily="34" charset="-122"/>
                </a:rPr>
                <a:t>市指挥部办公室设在生态环境局，负责指挥部日常管理工作。</a:t>
              </a:r>
              <a:endParaRPr lang="en-US" altLang="zh-CN" sz="1200" dirty="0">
                <a:solidFill>
                  <a:schemeClr val="tx1">
                    <a:lumMod val="95000"/>
                    <a:lumOff val="5000"/>
                    <a:alpha val="70000"/>
                  </a:schemeClr>
                </a:solidFill>
                <a:latin typeface="思源黑体 CN Normal" panose="020B0400000000000000" pitchFamily="34" charset="-122"/>
                <a:ea typeface="思源黑体 CN Normal" panose="020B0400000000000000" pitchFamily="34" charset="-122"/>
              </a:endParaRPr>
            </a:p>
          </p:txBody>
        </p:sp>
        <p:sp>
          <p:nvSpPr>
            <p:cNvPr id="25" name="文本框 24"/>
            <p:cNvSpPr txBox="1"/>
            <p:nvPr/>
          </p:nvSpPr>
          <p:spPr>
            <a:xfrm>
              <a:off x="2402840" y="3317974"/>
              <a:ext cx="1143635" cy="337185"/>
            </a:xfrm>
            <a:prstGeom prst="rect">
              <a:avLst/>
            </a:prstGeom>
            <a:noFill/>
          </p:spPr>
          <p:txBody>
            <a:bodyPr wrap="square" rtlCol="0">
              <a:spAutoFit/>
            </a:bodyPr>
            <a:lstStyle/>
            <a:p>
              <a:pPr algn="l"/>
              <a:r>
                <a:rPr lang="zh-CN" altLang="en-US" sz="1600" dirty="0">
                  <a:solidFill>
                    <a:srgbClr val="6AA48B"/>
                  </a:solidFill>
                  <a:latin typeface="思源黑体 CN Bold" panose="020B0800000000000000" pitchFamily="34" charset="-122"/>
                  <a:ea typeface="思源黑体 CN Bold" panose="020B0800000000000000" pitchFamily="34" charset="-122"/>
                </a:rPr>
                <a:t>办事机构</a:t>
              </a:r>
              <a:endParaRPr lang="zh-CN" altLang="en-US" sz="1600" dirty="0">
                <a:solidFill>
                  <a:srgbClr val="6AA48B"/>
                </a:solidFill>
                <a:latin typeface="思源黑体 CN Bold" panose="020B0800000000000000" pitchFamily="34" charset="-122"/>
                <a:ea typeface="思源黑体 CN Bold" panose="020B0800000000000000" pitchFamily="34" charset="-122"/>
              </a:endParaRPr>
            </a:p>
          </p:txBody>
        </p:sp>
      </p:grpSp>
      <p:grpSp>
        <p:nvGrpSpPr>
          <p:cNvPr id="36" name="组合 35"/>
          <p:cNvGrpSpPr/>
          <p:nvPr/>
        </p:nvGrpSpPr>
        <p:grpSpPr>
          <a:xfrm>
            <a:off x="2364905" y="3428989"/>
            <a:ext cx="4788371" cy="1922100"/>
            <a:chOff x="97320" y="3387714"/>
            <a:chExt cx="4788371" cy="1922100"/>
          </a:xfrm>
        </p:grpSpPr>
        <p:sp>
          <p:nvSpPr>
            <p:cNvPr id="18" name="studying_386655"/>
            <p:cNvSpPr/>
            <p:nvPr/>
          </p:nvSpPr>
          <p:spPr>
            <a:xfrm>
              <a:off x="4457701" y="3387714"/>
              <a:ext cx="427990" cy="533400"/>
            </a:xfrm>
            <a:custGeom>
              <a:avLst/>
              <a:gdLst>
                <a:gd name="T0" fmla="*/ 4271 w 8542"/>
                <a:gd name="T1" fmla="*/ 10878 h 10878"/>
                <a:gd name="T2" fmla="*/ 0 w 8542"/>
                <a:gd name="T3" fmla="*/ 9261 h 10878"/>
                <a:gd name="T4" fmla="*/ 2114 w 8542"/>
                <a:gd name="T5" fmla="*/ 7882 h 10878"/>
                <a:gd name="T6" fmla="*/ 2404 w 8542"/>
                <a:gd name="T7" fmla="*/ 8388 h 10878"/>
                <a:gd name="T8" fmla="*/ 685 w 8542"/>
                <a:gd name="T9" fmla="*/ 9261 h 10878"/>
                <a:gd name="T10" fmla="*/ 4271 w 8542"/>
                <a:gd name="T11" fmla="*/ 10195 h 10878"/>
                <a:gd name="T12" fmla="*/ 7857 w 8542"/>
                <a:gd name="T13" fmla="*/ 9261 h 10878"/>
                <a:gd name="T14" fmla="*/ 6138 w 8542"/>
                <a:gd name="T15" fmla="*/ 8388 h 10878"/>
                <a:gd name="T16" fmla="*/ 6428 w 8542"/>
                <a:gd name="T17" fmla="*/ 7882 h 10878"/>
                <a:gd name="T18" fmla="*/ 8542 w 8542"/>
                <a:gd name="T19" fmla="*/ 9261 h 10878"/>
                <a:gd name="T20" fmla="*/ 4271 w 8542"/>
                <a:gd name="T21" fmla="*/ 10878 h 10878"/>
                <a:gd name="T22" fmla="*/ 7111 w 8542"/>
                <a:gd name="T23" fmla="*/ 5935 h 10878"/>
                <a:gd name="T24" fmla="*/ 4653 w 8542"/>
                <a:gd name="T25" fmla="*/ 8788 h 10878"/>
                <a:gd name="T26" fmla="*/ 4329 w 8542"/>
                <a:gd name="T27" fmla="*/ 8992 h 10878"/>
                <a:gd name="T28" fmla="*/ 4033 w 8542"/>
                <a:gd name="T29" fmla="*/ 8788 h 10878"/>
                <a:gd name="T30" fmla="*/ 1328 w 8542"/>
                <a:gd name="T31" fmla="*/ 5817 h 10878"/>
                <a:gd name="T32" fmla="*/ 1172 w 8542"/>
                <a:gd name="T33" fmla="*/ 5591 h 10878"/>
                <a:gd name="T34" fmla="*/ 589 w 8542"/>
                <a:gd name="T35" fmla="*/ 3675 h 10878"/>
                <a:gd name="T36" fmla="*/ 4271 w 8542"/>
                <a:gd name="T37" fmla="*/ 0 h 10878"/>
                <a:gd name="T38" fmla="*/ 7953 w 8542"/>
                <a:gd name="T39" fmla="*/ 3675 h 10878"/>
                <a:gd name="T40" fmla="*/ 7364 w 8542"/>
                <a:gd name="T41" fmla="*/ 5662 h 10878"/>
                <a:gd name="T42" fmla="*/ 7111 w 8542"/>
                <a:gd name="T43" fmla="*/ 5935 h 10878"/>
                <a:gd name="T44" fmla="*/ 4271 w 8542"/>
                <a:gd name="T45" fmla="*/ 682 h 10878"/>
                <a:gd name="T46" fmla="*/ 1255 w 8542"/>
                <a:gd name="T47" fmla="*/ 3693 h 10878"/>
                <a:gd name="T48" fmla="*/ 1710 w 8542"/>
                <a:gd name="T49" fmla="*/ 5135 h 10878"/>
                <a:gd name="T50" fmla="*/ 2085 w 8542"/>
                <a:gd name="T51" fmla="*/ 5614 h 10878"/>
                <a:gd name="T52" fmla="*/ 4355 w 8542"/>
                <a:gd name="T53" fmla="*/ 8139 h 10878"/>
                <a:gd name="T54" fmla="*/ 6423 w 8542"/>
                <a:gd name="T55" fmla="*/ 5684 h 10878"/>
                <a:gd name="T56" fmla="*/ 6663 w 8542"/>
                <a:gd name="T57" fmla="*/ 5366 h 10878"/>
                <a:gd name="T58" fmla="*/ 7287 w 8542"/>
                <a:gd name="T59" fmla="*/ 3693 h 10878"/>
                <a:gd name="T60" fmla="*/ 4271 w 8542"/>
                <a:gd name="T61" fmla="*/ 682 h 10878"/>
                <a:gd name="T62" fmla="*/ 4271 w 8542"/>
                <a:gd name="T63" fmla="*/ 5093 h 10878"/>
                <a:gd name="T64" fmla="*/ 2850 w 8542"/>
                <a:gd name="T65" fmla="*/ 3675 h 10878"/>
                <a:gd name="T66" fmla="*/ 4271 w 8542"/>
                <a:gd name="T67" fmla="*/ 2257 h 10878"/>
                <a:gd name="T68" fmla="*/ 5692 w 8542"/>
                <a:gd name="T69" fmla="*/ 3675 h 10878"/>
                <a:gd name="T70" fmla="*/ 4271 w 8542"/>
                <a:gd name="T71" fmla="*/ 5093 h 10878"/>
                <a:gd name="T72" fmla="*/ 4271 w 8542"/>
                <a:gd name="T73" fmla="*/ 2940 h 10878"/>
                <a:gd name="T74" fmla="*/ 3535 w 8542"/>
                <a:gd name="T75" fmla="*/ 3675 h 10878"/>
                <a:gd name="T76" fmla="*/ 4271 w 8542"/>
                <a:gd name="T77" fmla="*/ 4410 h 10878"/>
                <a:gd name="T78" fmla="*/ 5007 w 8542"/>
                <a:gd name="T79" fmla="*/ 3675 h 10878"/>
                <a:gd name="T80" fmla="*/ 4271 w 8542"/>
                <a:gd name="T81" fmla="*/ 2940 h 10878"/>
                <a:gd name="T82" fmla="*/ 4271 w 8542"/>
                <a:gd name="T83" fmla="*/ 2940 h 10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542" h="10878">
                  <a:moveTo>
                    <a:pt x="4271" y="10878"/>
                  </a:moveTo>
                  <a:cubicBezTo>
                    <a:pt x="1530" y="10878"/>
                    <a:pt x="0" y="10274"/>
                    <a:pt x="0" y="9261"/>
                  </a:cubicBezTo>
                  <a:cubicBezTo>
                    <a:pt x="0" y="8677"/>
                    <a:pt x="887" y="8166"/>
                    <a:pt x="2114" y="7882"/>
                  </a:cubicBezTo>
                  <a:lnTo>
                    <a:pt x="2404" y="8388"/>
                  </a:lnTo>
                  <a:cubicBezTo>
                    <a:pt x="1359" y="8570"/>
                    <a:pt x="685" y="8893"/>
                    <a:pt x="685" y="9261"/>
                  </a:cubicBezTo>
                  <a:cubicBezTo>
                    <a:pt x="685" y="9829"/>
                    <a:pt x="2415" y="10195"/>
                    <a:pt x="4271" y="10195"/>
                  </a:cubicBezTo>
                  <a:cubicBezTo>
                    <a:pt x="6128" y="10195"/>
                    <a:pt x="7857" y="9829"/>
                    <a:pt x="7857" y="9261"/>
                  </a:cubicBezTo>
                  <a:cubicBezTo>
                    <a:pt x="7857" y="8893"/>
                    <a:pt x="7184" y="8570"/>
                    <a:pt x="6138" y="8388"/>
                  </a:cubicBezTo>
                  <a:lnTo>
                    <a:pt x="6428" y="7882"/>
                  </a:lnTo>
                  <a:cubicBezTo>
                    <a:pt x="7655" y="8166"/>
                    <a:pt x="8542" y="8677"/>
                    <a:pt x="8542" y="9261"/>
                  </a:cubicBezTo>
                  <a:cubicBezTo>
                    <a:pt x="8542" y="10250"/>
                    <a:pt x="6925" y="10878"/>
                    <a:pt x="4271" y="10878"/>
                  </a:cubicBezTo>
                  <a:close/>
                  <a:moveTo>
                    <a:pt x="7111" y="5935"/>
                  </a:moveTo>
                  <a:cubicBezTo>
                    <a:pt x="7012" y="6044"/>
                    <a:pt x="4653" y="8788"/>
                    <a:pt x="4653" y="8788"/>
                  </a:cubicBezTo>
                  <a:cubicBezTo>
                    <a:pt x="4554" y="8908"/>
                    <a:pt x="4446" y="8992"/>
                    <a:pt x="4329" y="8992"/>
                  </a:cubicBezTo>
                  <a:cubicBezTo>
                    <a:pt x="4211" y="8992"/>
                    <a:pt x="4123" y="8898"/>
                    <a:pt x="4033" y="8788"/>
                  </a:cubicBezTo>
                  <a:cubicBezTo>
                    <a:pt x="4033" y="8788"/>
                    <a:pt x="1373" y="5880"/>
                    <a:pt x="1328" y="5817"/>
                  </a:cubicBezTo>
                  <a:cubicBezTo>
                    <a:pt x="1283" y="5754"/>
                    <a:pt x="1222" y="5674"/>
                    <a:pt x="1172" y="5591"/>
                  </a:cubicBezTo>
                  <a:cubicBezTo>
                    <a:pt x="822" y="5029"/>
                    <a:pt x="589" y="4386"/>
                    <a:pt x="589" y="3675"/>
                  </a:cubicBezTo>
                  <a:cubicBezTo>
                    <a:pt x="589" y="1645"/>
                    <a:pt x="2238" y="0"/>
                    <a:pt x="4271" y="0"/>
                  </a:cubicBezTo>
                  <a:cubicBezTo>
                    <a:pt x="6304" y="0"/>
                    <a:pt x="7953" y="1645"/>
                    <a:pt x="7953" y="3675"/>
                  </a:cubicBezTo>
                  <a:cubicBezTo>
                    <a:pt x="7953" y="4408"/>
                    <a:pt x="7735" y="5089"/>
                    <a:pt x="7364" y="5662"/>
                  </a:cubicBezTo>
                  <a:cubicBezTo>
                    <a:pt x="7262" y="5795"/>
                    <a:pt x="7166" y="5881"/>
                    <a:pt x="7111" y="5935"/>
                  </a:cubicBezTo>
                  <a:close/>
                  <a:moveTo>
                    <a:pt x="4271" y="682"/>
                  </a:moveTo>
                  <a:cubicBezTo>
                    <a:pt x="2605" y="682"/>
                    <a:pt x="1255" y="2030"/>
                    <a:pt x="1255" y="3693"/>
                  </a:cubicBezTo>
                  <a:cubicBezTo>
                    <a:pt x="1255" y="4242"/>
                    <a:pt x="1435" y="4735"/>
                    <a:pt x="1710" y="5135"/>
                  </a:cubicBezTo>
                  <a:cubicBezTo>
                    <a:pt x="1801" y="5279"/>
                    <a:pt x="2085" y="5614"/>
                    <a:pt x="2085" y="5614"/>
                  </a:cubicBezTo>
                  <a:lnTo>
                    <a:pt x="4355" y="8139"/>
                  </a:lnTo>
                  <a:lnTo>
                    <a:pt x="6423" y="5684"/>
                  </a:lnTo>
                  <a:cubicBezTo>
                    <a:pt x="6423" y="5684"/>
                    <a:pt x="6532" y="5555"/>
                    <a:pt x="6663" y="5366"/>
                  </a:cubicBezTo>
                  <a:cubicBezTo>
                    <a:pt x="6996" y="4884"/>
                    <a:pt x="7287" y="4356"/>
                    <a:pt x="7287" y="3693"/>
                  </a:cubicBezTo>
                  <a:cubicBezTo>
                    <a:pt x="7287" y="2030"/>
                    <a:pt x="5937" y="682"/>
                    <a:pt x="4271" y="682"/>
                  </a:cubicBezTo>
                  <a:close/>
                  <a:moveTo>
                    <a:pt x="4271" y="5093"/>
                  </a:moveTo>
                  <a:cubicBezTo>
                    <a:pt x="3486" y="5093"/>
                    <a:pt x="2850" y="4458"/>
                    <a:pt x="2850" y="3675"/>
                  </a:cubicBezTo>
                  <a:cubicBezTo>
                    <a:pt x="2850" y="2892"/>
                    <a:pt x="3486" y="2257"/>
                    <a:pt x="4271" y="2257"/>
                  </a:cubicBezTo>
                  <a:cubicBezTo>
                    <a:pt x="5056" y="2257"/>
                    <a:pt x="5692" y="2892"/>
                    <a:pt x="5692" y="3675"/>
                  </a:cubicBezTo>
                  <a:cubicBezTo>
                    <a:pt x="5692" y="4458"/>
                    <a:pt x="5056" y="5093"/>
                    <a:pt x="4271" y="5093"/>
                  </a:cubicBezTo>
                  <a:close/>
                  <a:moveTo>
                    <a:pt x="4271" y="2940"/>
                  </a:moveTo>
                  <a:cubicBezTo>
                    <a:pt x="3864" y="2940"/>
                    <a:pt x="3535" y="3269"/>
                    <a:pt x="3535" y="3675"/>
                  </a:cubicBezTo>
                  <a:cubicBezTo>
                    <a:pt x="3535" y="4081"/>
                    <a:pt x="3864" y="4410"/>
                    <a:pt x="4271" y="4410"/>
                  </a:cubicBezTo>
                  <a:cubicBezTo>
                    <a:pt x="4678" y="4410"/>
                    <a:pt x="5007" y="4081"/>
                    <a:pt x="5007" y="3675"/>
                  </a:cubicBezTo>
                  <a:cubicBezTo>
                    <a:pt x="5007" y="3269"/>
                    <a:pt x="4678" y="2940"/>
                    <a:pt x="4271" y="2940"/>
                  </a:cubicBezTo>
                  <a:close/>
                  <a:moveTo>
                    <a:pt x="4271" y="2940"/>
                  </a:moveTo>
                  <a:close/>
                </a:path>
              </a:pathLst>
            </a:custGeom>
            <a:solidFill>
              <a:srgbClr val="6AA4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文本框 27"/>
            <p:cNvSpPr txBox="1"/>
            <p:nvPr/>
          </p:nvSpPr>
          <p:spPr>
            <a:xfrm>
              <a:off x="135243" y="4738949"/>
              <a:ext cx="3404412" cy="570865"/>
            </a:xfrm>
            <a:prstGeom prst="rect">
              <a:avLst/>
            </a:prstGeom>
            <a:noFill/>
          </p:spPr>
          <p:txBody>
            <a:bodyPr wrap="square" rtlCol="0">
              <a:spAutoFit/>
            </a:bodyPr>
            <a:lstStyle/>
            <a:p>
              <a:pPr algn="l">
                <a:lnSpc>
                  <a:spcPct val="130000"/>
                </a:lnSpc>
              </a:pPr>
              <a:r>
                <a:rPr lang="zh-CN" altLang="en-US" sz="1200" dirty="0">
                  <a:solidFill>
                    <a:schemeClr val="tx1">
                      <a:lumMod val="95000"/>
                      <a:lumOff val="5000"/>
                      <a:alpha val="70000"/>
                    </a:schemeClr>
                  </a:solidFill>
                  <a:latin typeface="思源黑体 CN Normal" panose="020B0400000000000000" pitchFamily="34" charset="-122"/>
                  <a:ea typeface="思源黑体 CN Normal" panose="020B0400000000000000" pitchFamily="34" charset="-122"/>
                  <a:sym typeface="+mn-ea"/>
                </a:rPr>
                <a:t>在突发环境应急事件后，市政府要先期启动响应应急指挥机制</a:t>
              </a:r>
              <a:endParaRPr lang="zh-CN" altLang="en-US" sz="1200" dirty="0">
                <a:solidFill>
                  <a:schemeClr val="tx1">
                    <a:lumMod val="95000"/>
                    <a:lumOff val="5000"/>
                    <a:alpha val="70000"/>
                  </a:schemeClr>
                </a:solidFill>
                <a:latin typeface="思源黑体 CN Normal" panose="020B0400000000000000" pitchFamily="34" charset="-122"/>
                <a:ea typeface="思源黑体 CN Normal" panose="020B0400000000000000" pitchFamily="34" charset="-122"/>
              </a:endParaRPr>
            </a:p>
          </p:txBody>
        </p:sp>
        <p:sp>
          <p:nvSpPr>
            <p:cNvPr id="29" name="文本框 28"/>
            <p:cNvSpPr txBox="1"/>
            <p:nvPr/>
          </p:nvSpPr>
          <p:spPr>
            <a:xfrm>
              <a:off x="97320" y="4449389"/>
              <a:ext cx="1852295" cy="337185"/>
            </a:xfrm>
            <a:prstGeom prst="rect">
              <a:avLst/>
            </a:prstGeom>
            <a:noFill/>
          </p:spPr>
          <p:txBody>
            <a:bodyPr wrap="square" rtlCol="0">
              <a:spAutoFit/>
            </a:bodyPr>
            <a:lstStyle/>
            <a:p>
              <a:pPr algn="l"/>
              <a:r>
                <a:rPr lang="zh-CN" altLang="en-US" sz="1600" dirty="0">
                  <a:solidFill>
                    <a:srgbClr val="6AA48B"/>
                  </a:solidFill>
                  <a:latin typeface="思源黑体 CN Bold" panose="020B0800000000000000" pitchFamily="34" charset="-122"/>
                  <a:ea typeface="思源黑体 CN Bold" panose="020B0800000000000000" pitchFamily="34" charset="-122"/>
                </a:rPr>
                <a:t>应急指挥机制</a:t>
              </a:r>
              <a:endParaRPr lang="zh-CN" altLang="en-US" sz="1600" dirty="0">
                <a:solidFill>
                  <a:srgbClr val="6AA48B"/>
                </a:solidFill>
                <a:latin typeface="思源黑体 CN Bold" panose="020B0800000000000000" pitchFamily="34" charset="-122"/>
                <a:ea typeface="思源黑体 CN Bold" panose="020B0800000000000000"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矩形 22"/>
          <p:cNvSpPr/>
          <p:nvPr/>
        </p:nvSpPr>
        <p:spPr>
          <a:xfrm>
            <a:off x="203834" y="2152521"/>
            <a:ext cx="4920343" cy="4331463"/>
          </a:xfrm>
          <a:prstGeom prst="rect">
            <a:avLst/>
          </a:prstGeom>
          <a:solidFill>
            <a:srgbClr val="53B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7" name="组合 26"/>
          <p:cNvGrpSpPr/>
          <p:nvPr/>
        </p:nvGrpSpPr>
        <p:grpSpPr>
          <a:xfrm>
            <a:off x="0" y="0"/>
            <a:ext cx="622300" cy="622300"/>
            <a:chOff x="0" y="0"/>
            <a:chExt cx="622300" cy="622300"/>
          </a:xfrm>
        </p:grpSpPr>
        <p:sp>
          <p:nvSpPr>
            <p:cNvPr id="6" name="矩形 5"/>
            <p:cNvSpPr/>
            <p:nvPr/>
          </p:nvSpPr>
          <p:spPr>
            <a:xfrm>
              <a:off x="0" y="0"/>
              <a:ext cx="622300" cy="622300"/>
            </a:xfrm>
            <a:prstGeom prst="rect">
              <a:avLst/>
            </a:prstGeom>
            <a:solidFill>
              <a:srgbClr val="53B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82562" y="126484"/>
              <a:ext cx="457176" cy="369332"/>
            </a:xfrm>
            <a:prstGeom prst="rect">
              <a:avLst/>
            </a:prstGeom>
            <a:noFill/>
          </p:spPr>
          <p:txBody>
            <a:bodyPr wrap="none" rtlCol="0">
              <a:spAutoFit/>
            </a:bodyPr>
            <a:lstStyle/>
            <a:p>
              <a:r>
                <a:rPr lang="en-US" altLang="zh-CN" dirty="0">
                  <a:solidFill>
                    <a:schemeClr val="bg1"/>
                  </a:solidFill>
                  <a:latin typeface="思源黑体 CN Bold" panose="020B0800000000000000" pitchFamily="34" charset="-122"/>
                  <a:ea typeface="思源黑体 CN Bold" panose="020B0800000000000000" pitchFamily="34" charset="-122"/>
                </a:rPr>
                <a:t>05</a:t>
              </a:r>
              <a:endParaRPr lang="zh-CN" altLang="en-US" dirty="0">
                <a:solidFill>
                  <a:schemeClr val="bg1"/>
                </a:solidFill>
                <a:latin typeface="思源黑体 CN Bold" panose="020B0800000000000000" pitchFamily="34" charset="-122"/>
                <a:ea typeface="思源黑体 CN Bold" panose="020B0800000000000000" pitchFamily="34" charset="-122"/>
              </a:endParaRPr>
            </a:p>
          </p:txBody>
        </p:sp>
      </p:grpSp>
      <p:grpSp>
        <p:nvGrpSpPr>
          <p:cNvPr id="29" name="组合 28"/>
          <p:cNvGrpSpPr/>
          <p:nvPr/>
        </p:nvGrpSpPr>
        <p:grpSpPr>
          <a:xfrm>
            <a:off x="4534724" y="2351354"/>
            <a:ext cx="684896" cy="684896"/>
            <a:chOff x="3623499" y="582879"/>
            <a:chExt cx="684896" cy="684896"/>
          </a:xfrm>
        </p:grpSpPr>
        <p:sp>
          <p:nvSpPr>
            <p:cNvPr id="8" name="矩形 7"/>
            <p:cNvSpPr/>
            <p:nvPr/>
          </p:nvSpPr>
          <p:spPr>
            <a:xfrm rot="1507061">
              <a:off x="3623499" y="582879"/>
              <a:ext cx="684896" cy="684896"/>
            </a:xfrm>
            <a:prstGeom prst="rect">
              <a:avLst/>
            </a:prstGeom>
            <a:solidFill>
              <a:srgbClr val="53BEBE"/>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workers-team_50603"/>
            <p:cNvSpPr/>
            <p:nvPr/>
          </p:nvSpPr>
          <p:spPr>
            <a:xfrm>
              <a:off x="3799540" y="758890"/>
              <a:ext cx="332814" cy="332874"/>
            </a:xfrm>
            <a:custGeom>
              <a:avLst/>
              <a:gdLst>
                <a:gd name="T0" fmla="*/ 10406 w 11600"/>
                <a:gd name="T1" fmla="*/ 2408 h 11600"/>
                <a:gd name="T2" fmla="*/ 8955 w 11600"/>
                <a:gd name="T3" fmla="*/ 1039 h 11600"/>
                <a:gd name="T4" fmla="*/ 9397 w 11600"/>
                <a:gd name="T5" fmla="*/ 596 h 11600"/>
                <a:gd name="T6" fmla="*/ 10651 w 11600"/>
                <a:gd name="T7" fmla="*/ 580 h 11600"/>
                <a:gd name="T8" fmla="*/ 10831 w 11600"/>
                <a:gd name="T9" fmla="*/ 753 h 11600"/>
                <a:gd name="T10" fmla="*/ 10847 w 11600"/>
                <a:gd name="T11" fmla="*/ 1974 h 11600"/>
                <a:gd name="T12" fmla="*/ 10406 w 11600"/>
                <a:gd name="T13" fmla="*/ 2408 h 11600"/>
                <a:gd name="T14" fmla="*/ 3478 w 11600"/>
                <a:gd name="T15" fmla="*/ 6531 h 11600"/>
                <a:gd name="T16" fmla="*/ 4930 w 11600"/>
                <a:gd name="T17" fmla="*/ 7900 h 11600"/>
                <a:gd name="T18" fmla="*/ 2790 w 11600"/>
                <a:gd name="T19" fmla="*/ 8630 h 11600"/>
                <a:gd name="T20" fmla="*/ 3478 w 11600"/>
                <a:gd name="T21" fmla="*/ 6531 h 11600"/>
                <a:gd name="T22" fmla="*/ 10045 w 11600"/>
                <a:gd name="T23" fmla="*/ 2760 h 11600"/>
                <a:gd name="T24" fmla="*/ 5282 w 11600"/>
                <a:gd name="T25" fmla="*/ 7548 h 11600"/>
                <a:gd name="T26" fmla="*/ 3831 w 11600"/>
                <a:gd name="T27" fmla="*/ 6179 h 11600"/>
                <a:gd name="T28" fmla="*/ 8594 w 11600"/>
                <a:gd name="T29" fmla="*/ 1391 h 11600"/>
                <a:gd name="T30" fmla="*/ 10045 w 11600"/>
                <a:gd name="T31" fmla="*/ 2760 h 11600"/>
                <a:gd name="T32" fmla="*/ 11600 w 11600"/>
                <a:gd name="T33" fmla="*/ 5413 h 11600"/>
                <a:gd name="T34" fmla="*/ 11200 w 11600"/>
                <a:gd name="T35" fmla="*/ 5013 h 11600"/>
                <a:gd name="T36" fmla="*/ 10800 w 11600"/>
                <a:gd name="T37" fmla="*/ 5413 h 11600"/>
                <a:gd name="T38" fmla="*/ 10800 w 11600"/>
                <a:gd name="T39" fmla="*/ 10000 h 11600"/>
                <a:gd name="T40" fmla="*/ 10000 w 11600"/>
                <a:gd name="T41" fmla="*/ 10800 h 11600"/>
                <a:gd name="T42" fmla="*/ 1600 w 11600"/>
                <a:gd name="T43" fmla="*/ 10800 h 11600"/>
                <a:gd name="T44" fmla="*/ 800 w 11600"/>
                <a:gd name="T45" fmla="*/ 10000 h 11600"/>
                <a:gd name="T46" fmla="*/ 800 w 11600"/>
                <a:gd name="T47" fmla="*/ 1600 h 11600"/>
                <a:gd name="T48" fmla="*/ 1600 w 11600"/>
                <a:gd name="T49" fmla="*/ 800 h 11600"/>
                <a:gd name="T50" fmla="*/ 6151 w 11600"/>
                <a:gd name="T51" fmla="*/ 800 h 11600"/>
                <a:gd name="T52" fmla="*/ 6536 w 11600"/>
                <a:gd name="T53" fmla="*/ 400 h 11600"/>
                <a:gd name="T54" fmla="*/ 6151 w 11600"/>
                <a:gd name="T55" fmla="*/ 0 h 11600"/>
                <a:gd name="T56" fmla="*/ 1600 w 11600"/>
                <a:gd name="T57" fmla="*/ 0 h 11600"/>
                <a:gd name="T58" fmla="*/ 0 w 11600"/>
                <a:gd name="T59" fmla="*/ 1600 h 11600"/>
                <a:gd name="T60" fmla="*/ 0 w 11600"/>
                <a:gd name="T61" fmla="*/ 10000 h 11600"/>
                <a:gd name="T62" fmla="*/ 1600 w 11600"/>
                <a:gd name="T63" fmla="*/ 11600 h 11600"/>
                <a:gd name="T64" fmla="*/ 10000 w 11600"/>
                <a:gd name="T65" fmla="*/ 11600 h 11600"/>
                <a:gd name="T66" fmla="*/ 11600 w 11600"/>
                <a:gd name="T67" fmla="*/ 10000 h 11600"/>
                <a:gd name="T68" fmla="*/ 11600 w 11600"/>
                <a:gd name="T69" fmla="*/ 5426 h 11600"/>
                <a:gd name="T70" fmla="*/ 11600 w 11600"/>
                <a:gd name="T71" fmla="*/ 5413 h 1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1600" h="11600">
                  <a:moveTo>
                    <a:pt x="10406" y="2408"/>
                  </a:moveTo>
                  <a:lnTo>
                    <a:pt x="8955" y="1039"/>
                  </a:lnTo>
                  <a:lnTo>
                    <a:pt x="9397" y="596"/>
                  </a:lnTo>
                  <a:cubicBezTo>
                    <a:pt x="9741" y="253"/>
                    <a:pt x="10299" y="244"/>
                    <a:pt x="10651" y="580"/>
                  </a:cubicBezTo>
                  <a:lnTo>
                    <a:pt x="10831" y="753"/>
                  </a:lnTo>
                  <a:cubicBezTo>
                    <a:pt x="11184" y="1080"/>
                    <a:pt x="11192" y="1630"/>
                    <a:pt x="10847" y="1974"/>
                  </a:cubicBezTo>
                  <a:lnTo>
                    <a:pt x="10406" y="2408"/>
                  </a:lnTo>
                  <a:close/>
                  <a:moveTo>
                    <a:pt x="3478" y="6531"/>
                  </a:moveTo>
                  <a:lnTo>
                    <a:pt x="4930" y="7900"/>
                  </a:lnTo>
                  <a:lnTo>
                    <a:pt x="2790" y="8630"/>
                  </a:lnTo>
                  <a:lnTo>
                    <a:pt x="3478" y="6531"/>
                  </a:lnTo>
                  <a:close/>
                  <a:moveTo>
                    <a:pt x="10045" y="2760"/>
                  </a:moveTo>
                  <a:lnTo>
                    <a:pt x="5282" y="7548"/>
                  </a:lnTo>
                  <a:lnTo>
                    <a:pt x="3831" y="6179"/>
                  </a:lnTo>
                  <a:lnTo>
                    <a:pt x="8594" y="1391"/>
                  </a:lnTo>
                  <a:lnTo>
                    <a:pt x="10045" y="2760"/>
                  </a:lnTo>
                  <a:close/>
                  <a:moveTo>
                    <a:pt x="11600" y="5413"/>
                  </a:moveTo>
                  <a:cubicBezTo>
                    <a:pt x="11600" y="5191"/>
                    <a:pt x="11421" y="5013"/>
                    <a:pt x="11200" y="5013"/>
                  </a:cubicBezTo>
                  <a:cubicBezTo>
                    <a:pt x="10979" y="5013"/>
                    <a:pt x="10800" y="5191"/>
                    <a:pt x="10800" y="5413"/>
                  </a:cubicBezTo>
                  <a:lnTo>
                    <a:pt x="10800" y="10000"/>
                  </a:lnTo>
                  <a:cubicBezTo>
                    <a:pt x="10800" y="10441"/>
                    <a:pt x="10441" y="10800"/>
                    <a:pt x="10000" y="10800"/>
                  </a:cubicBezTo>
                  <a:lnTo>
                    <a:pt x="1600" y="10800"/>
                  </a:lnTo>
                  <a:cubicBezTo>
                    <a:pt x="1159" y="10800"/>
                    <a:pt x="800" y="10441"/>
                    <a:pt x="800" y="10000"/>
                  </a:cubicBezTo>
                  <a:lnTo>
                    <a:pt x="800" y="1600"/>
                  </a:lnTo>
                  <a:cubicBezTo>
                    <a:pt x="800" y="1159"/>
                    <a:pt x="1159" y="800"/>
                    <a:pt x="1600" y="800"/>
                  </a:cubicBezTo>
                  <a:lnTo>
                    <a:pt x="6151" y="800"/>
                  </a:lnTo>
                  <a:cubicBezTo>
                    <a:pt x="6365" y="793"/>
                    <a:pt x="6536" y="616"/>
                    <a:pt x="6536" y="400"/>
                  </a:cubicBezTo>
                  <a:cubicBezTo>
                    <a:pt x="6536" y="184"/>
                    <a:pt x="6365" y="9"/>
                    <a:pt x="6151" y="0"/>
                  </a:cubicBezTo>
                  <a:lnTo>
                    <a:pt x="1600" y="0"/>
                  </a:lnTo>
                  <a:cubicBezTo>
                    <a:pt x="717" y="0"/>
                    <a:pt x="0" y="718"/>
                    <a:pt x="0" y="1600"/>
                  </a:cubicBezTo>
                  <a:lnTo>
                    <a:pt x="0" y="10000"/>
                  </a:lnTo>
                  <a:cubicBezTo>
                    <a:pt x="0" y="10883"/>
                    <a:pt x="717" y="11600"/>
                    <a:pt x="1600" y="11600"/>
                  </a:cubicBezTo>
                  <a:lnTo>
                    <a:pt x="10000" y="11600"/>
                  </a:lnTo>
                  <a:cubicBezTo>
                    <a:pt x="10882" y="11600"/>
                    <a:pt x="11600" y="10883"/>
                    <a:pt x="11600" y="10000"/>
                  </a:cubicBezTo>
                  <a:lnTo>
                    <a:pt x="11600" y="5426"/>
                  </a:lnTo>
                  <a:lnTo>
                    <a:pt x="11600" y="541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grpSp>
        <p:nvGrpSpPr>
          <p:cNvPr id="28" name="组合 27"/>
          <p:cNvGrpSpPr/>
          <p:nvPr/>
        </p:nvGrpSpPr>
        <p:grpSpPr>
          <a:xfrm>
            <a:off x="3895487" y="855791"/>
            <a:ext cx="5533076" cy="876621"/>
            <a:chOff x="3895487" y="855791"/>
            <a:chExt cx="5533076" cy="876621"/>
          </a:xfrm>
        </p:grpSpPr>
        <p:sp>
          <p:nvSpPr>
            <p:cNvPr id="11" name="矩形 10"/>
            <p:cNvSpPr/>
            <p:nvPr/>
          </p:nvSpPr>
          <p:spPr>
            <a:xfrm rot="20857509">
              <a:off x="8575343" y="855791"/>
              <a:ext cx="853220" cy="800538"/>
            </a:xfrm>
            <a:prstGeom prst="rect">
              <a:avLst/>
            </a:prstGeom>
            <a:solidFill>
              <a:srgbClr val="6AA4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3895487" y="902467"/>
              <a:ext cx="4716780" cy="829945"/>
            </a:xfrm>
            <a:prstGeom prst="rect">
              <a:avLst/>
            </a:prstGeom>
            <a:noFill/>
          </p:spPr>
          <p:txBody>
            <a:bodyPr wrap="none" rtlCol="0">
              <a:spAutoFit/>
            </a:bodyPr>
            <a:lstStyle/>
            <a:p>
              <a:r>
                <a:rPr lang="zh-CN" altLang="en-US" sz="4800" spc="300" dirty="0">
                  <a:latin typeface="思源黑体 CN Bold" panose="020B0800000000000000" pitchFamily="34" charset="-122"/>
                  <a:ea typeface="思源黑体 CN Bold" panose="020B0800000000000000" pitchFamily="34" charset="-122"/>
                </a:rPr>
                <a:t>预防和预警机制</a:t>
              </a:r>
              <a:endParaRPr lang="zh-CN" altLang="en-US" sz="4800" spc="300" dirty="0">
                <a:latin typeface="思源黑体 CN Bold" panose="020B0800000000000000" pitchFamily="34" charset="-122"/>
                <a:ea typeface="思源黑体 CN Bold" panose="020B0800000000000000" pitchFamily="34" charset="-122"/>
              </a:endParaRPr>
            </a:p>
          </p:txBody>
        </p:sp>
      </p:grpSp>
      <p:cxnSp>
        <p:nvCxnSpPr>
          <p:cNvPr id="16" name="直接连接符 15"/>
          <p:cNvCxnSpPr/>
          <p:nvPr/>
        </p:nvCxnSpPr>
        <p:spPr>
          <a:xfrm>
            <a:off x="5616182" y="2648084"/>
            <a:ext cx="0" cy="2366161"/>
          </a:xfrm>
          <a:prstGeom prst="line">
            <a:avLst/>
          </a:prstGeom>
          <a:ln>
            <a:solidFill>
              <a:srgbClr val="53BEBE">
                <a:alpha val="60000"/>
              </a:srgbClr>
            </a:solidFill>
          </a:ln>
        </p:spPr>
        <p:style>
          <a:lnRef idx="1">
            <a:schemeClr val="accent1"/>
          </a:lnRef>
          <a:fillRef idx="0">
            <a:schemeClr val="accent1"/>
          </a:fillRef>
          <a:effectRef idx="0">
            <a:schemeClr val="accent1"/>
          </a:effectRef>
          <a:fontRef idx="minor">
            <a:schemeClr val="tx1"/>
          </a:fontRef>
        </p:style>
      </p:cxnSp>
      <p:grpSp>
        <p:nvGrpSpPr>
          <p:cNvPr id="17" name="组合 16"/>
          <p:cNvGrpSpPr/>
          <p:nvPr/>
        </p:nvGrpSpPr>
        <p:grpSpPr>
          <a:xfrm>
            <a:off x="5726673" y="3883794"/>
            <a:ext cx="5702935" cy="668020"/>
            <a:chOff x="7999" y="1432"/>
            <a:chExt cx="8981" cy="1052"/>
          </a:xfrm>
        </p:grpSpPr>
        <p:sp>
          <p:nvSpPr>
            <p:cNvPr id="18" name="文本框 17"/>
            <p:cNvSpPr txBox="1"/>
            <p:nvPr/>
          </p:nvSpPr>
          <p:spPr>
            <a:xfrm>
              <a:off x="7999" y="1963"/>
              <a:ext cx="8981" cy="521"/>
            </a:xfrm>
            <a:prstGeom prst="rect">
              <a:avLst/>
            </a:prstGeom>
            <a:noFill/>
          </p:spPr>
          <p:txBody>
            <a:bodyPr wrap="square" rtlCol="0">
              <a:spAutoFit/>
            </a:bodyPr>
            <a:lstStyle/>
            <a:p>
              <a:pPr algn="l">
                <a:lnSpc>
                  <a:spcPct val="130000"/>
                </a:lnSpc>
              </a:pPr>
              <a:r>
                <a:rPr lang="zh-CN" altLang="en-US" sz="1200" dirty="0">
                  <a:solidFill>
                    <a:schemeClr val="tx1">
                      <a:lumMod val="95000"/>
                      <a:lumOff val="5000"/>
                      <a:alpha val="70000"/>
                    </a:schemeClr>
                  </a:solidFill>
                  <a:latin typeface="思源黑体 CN Normal" panose="020B0400000000000000" pitchFamily="34" charset="-122"/>
                  <a:ea typeface="思源黑体 CN Normal" panose="020B0400000000000000" pitchFamily="34" charset="-122"/>
                  <a:sym typeface="+mn-ea"/>
                </a:rPr>
                <a:t>乡（镇）政府及各职能部门接到预警信息后，做好启动应急相应的各项准备工作</a:t>
              </a:r>
              <a:r>
                <a:rPr lang="en-US" altLang="zh-CN" sz="1200" dirty="0">
                  <a:solidFill>
                    <a:schemeClr val="tx1">
                      <a:lumMod val="95000"/>
                      <a:lumOff val="5000"/>
                      <a:alpha val="70000"/>
                    </a:schemeClr>
                  </a:solidFill>
                  <a:latin typeface="思源黑体 CN Normal" panose="020B0400000000000000" pitchFamily="34" charset="-122"/>
                  <a:ea typeface="思源黑体 CN Normal" panose="020B0400000000000000" pitchFamily="34" charset="-122"/>
                  <a:sym typeface="+mn-ea"/>
                </a:rPr>
                <a:t> </a:t>
              </a:r>
              <a:endParaRPr lang="en-US" altLang="zh-CN" sz="1200" dirty="0">
                <a:solidFill>
                  <a:schemeClr val="tx1">
                    <a:lumMod val="95000"/>
                    <a:lumOff val="5000"/>
                    <a:alpha val="70000"/>
                  </a:schemeClr>
                </a:solidFill>
                <a:latin typeface="思源黑体 CN Normal" panose="020B0400000000000000" pitchFamily="34" charset="-122"/>
                <a:ea typeface="思源黑体 CN Normal" panose="020B0400000000000000" pitchFamily="34" charset="-122"/>
              </a:endParaRPr>
            </a:p>
          </p:txBody>
        </p:sp>
        <p:sp>
          <p:nvSpPr>
            <p:cNvPr id="19" name="文本框 18"/>
            <p:cNvSpPr txBox="1"/>
            <p:nvPr/>
          </p:nvSpPr>
          <p:spPr>
            <a:xfrm>
              <a:off x="7999" y="1432"/>
              <a:ext cx="2917" cy="531"/>
            </a:xfrm>
            <a:prstGeom prst="rect">
              <a:avLst/>
            </a:prstGeom>
            <a:noFill/>
          </p:spPr>
          <p:txBody>
            <a:bodyPr wrap="square" rtlCol="0">
              <a:spAutoFit/>
            </a:bodyPr>
            <a:lstStyle/>
            <a:p>
              <a:pPr algn="l"/>
              <a:r>
                <a:rPr lang="zh-CN" altLang="en-US" sz="1600" dirty="0">
                  <a:solidFill>
                    <a:srgbClr val="53BEBE"/>
                  </a:solidFill>
                  <a:latin typeface="思源黑体 CN Bold" panose="020B0800000000000000" pitchFamily="34" charset="-122"/>
                  <a:ea typeface="思源黑体 CN Bold" panose="020B0800000000000000" pitchFamily="34" charset="-122"/>
                </a:rPr>
                <a:t>预警准备</a:t>
              </a:r>
              <a:endParaRPr lang="zh-CN" altLang="en-US" sz="1600" dirty="0">
                <a:solidFill>
                  <a:srgbClr val="53BEBE"/>
                </a:solidFill>
                <a:latin typeface="思源黑体 CN Bold" panose="020B0800000000000000" pitchFamily="34" charset="-122"/>
                <a:ea typeface="思源黑体 CN Bold" panose="020B0800000000000000" pitchFamily="34" charset="-122"/>
              </a:endParaRPr>
            </a:p>
          </p:txBody>
        </p:sp>
      </p:grpSp>
      <p:grpSp>
        <p:nvGrpSpPr>
          <p:cNvPr id="20" name="组合 19"/>
          <p:cNvGrpSpPr/>
          <p:nvPr/>
        </p:nvGrpSpPr>
        <p:grpSpPr>
          <a:xfrm>
            <a:off x="5726672" y="2721260"/>
            <a:ext cx="5639435" cy="667385"/>
            <a:chOff x="8271" y="1795"/>
            <a:chExt cx="8881" cy="1051"/>
          </a:xfrm>
        </p:grpSpPr>
        <p:sp>
          <p:nvSpPr>
            <p:cNvPr id="21" name="文本框 20"/>
            <p:cNvSpPr txBox="1"/>
            <p:nvPr/>
          </p:nvSpPr>
          <p:spPr>
            <a:xfrm>
              <a:off x="8271" y="2325"/>
              <a:ext cx="8881" cy="521"/>
            </a:xfrm>
            <a:prstGeom prst="rect">
              <a:avLst/>
            </a:prstGeom>
            <a:noFill/>
          </p:spPr>
          <p:txBody>
            <a:bodyPr wrap="square" rtlCol="0">
              <a:spAutoFit/>
            </a:bodyPr>
            <a:lstStyle/>
            <a:p>
              <a:pPr algn="l">
                <a:lnSpc>
                  <a:spcPct val="130000"/>
                </a:lnSpc>
              </a:pPr>
              <a:r>
                <a:rPr lang="zh-CN" altLang="en-US" sz="1200" dirty="0">
                  <a:solidFill>
                    <a:schemeClr val="tx1">
                      <a:lumMod val="95000"/>
                      <a:lumOff val="5000"/>
                      <a:alpha val="70000"/>
                    </a:schemeClr>
                  </a:solidFill>
                  <a:latin typeface="思源黑体 CN Normal" panose="020B0400000000000000" pitchFamily="34" charset="-122"/>
                  <a:ea typeface="思源黑体 CN Normal" panose="020B0400000000000000" pitchFamily="34" charset="-122"/>
                  <a:sym typeface="+mn-ea"/>
                </a:rPr>
                <a:t>完善发布制度；规范发布内容；增加发布途径</a:t>
              </a:r>
              <a:endParaRPr lang="zh-CN" altLang="en-US" sz="1200" dirty="0">
                <a:solidFill>
                  <a:schemeClr val="tx1">
                    <a:lumMod val="95000"/>
                    <a:lumOff val="5000"/>
                    <a:alpha val="70000"/>
                  </a:schemeClr>
                </a:solidFill>
                <a:latin typeface="思源黑体 CN Normal" panose="020B0400000000000000" pitchFamily="34" charset="-122"/>
                <a:ea typeface="思源黑体 CN Normal" panose="020B0400000000000000" pitchFamily="34" charset="-122"/>
                <a:sym typeface="+mn-ea"/>
              </a:endParaRPr>
            </a:p>
          </p:txBody>
        </p:sp>
        <p:sp>
          <p:nvSpPr>
            <p:cNvPr id="22" name="文本框 21"/>
            <p:cNvSpPr txBox="1"/>
            <p:nvPr/>
          </p:nvSpPr>
          <p:spPr>
            <a:xfrm>
              <a:off x="8271" y="1795"/>
              <a:ext cx="2917" cy="531"/>
            </a:xfrm>
            <a:prstGeom prst="rect">
              <a:avLst/>
            </a:prstGeom>
            <a:noFill/>
          </p:spPr>
          <p:txBody>
            <a:bodyPr wrap="square" rtlCol="0">
              <a:spAutoFit/>
            </a:bodyPr>
            <a:lstStyle/>
            <a:p>
              <a:pPr algn="l"/>
              <a:r>
                <a:rPr lang="zh-CN" altLang="en-US" sz="1600" dirty="0">
                  <a:solidFill>
                    <a:srgbClr val="53BEBE"/>
                  </a:solidFill>
                  <a:latin typeface="思源黑体 CN Bold" panose="020B0800000000000000" pitchFamily="34" charset="-122"/>
                  <a:ea typeface="思源黑体 CN Bold" panose="020B0800000000000000" pitchFamily="34" charset="-122"/>
                </a:rPr>
                <a:t>预警信息发布</a:t>
              </a:r>
              <a:endParaRPr lang="zh-CN" altLang="en-US" sz="1600" dirty="0">
                <a:solidFill>
                  <a:srgbClr val="53BEBE"/>
                </a:solidFill>
                <a:latin typeface="思源黑体 CN Bold" panose="020B0800000000000000" pitchFamily="34" charset="-122"/>
                <a:ea typeface="思源黑体 CN Bold" panose="020B0800000000000000" pitchFamily="34" charset="-122"/>
              </a:endParaRPr>
            </a:p>
          </p:txBody>
        </p:sp>
      </p:grpSp>
      <p:grpSp>
        <p:nvGrpSpPr>
          <p:cNvPr id="30" name="组合 29"/>
          <p:cNvGrpSpPr/>
          <p:nvPr/>
        </p:nvGrpSpPr>
        <p:grpSpPr>
          <a:xfrm>
            <a:off x="755749" y="3700914"/>
            <a:ext cx="3817258" cy="2352744"/>
            <a:chOff x="544294" y="4774064"/>
            <a:chExt cx="3817258" cy="2352744"/>
          </a:xfrm>
        </p:grpSpPr>
        <p:sp>
          <p:nvSpPr>
            <p:cNvPr id="24" name="文本框 23"/>
            <p:cNvSpPr txBox="1"/>
            <p:nvPr/>
          </p:nvSpPr>
          <p:spPr>
            <a:xfrm>
              <a:off x="544294" y="5154498"/>
              <a:ext cx="3817258" cy="1972310"/>
            </a:xfrm>
            <a:prstGeom prst="rect">
              <a:avLst/>
            </a:prstGeom>
            <a:noFill/>
          </p:spPr>
          <p:txBody>
            <a:bodyPr wrap="square" rtlCol="0">
              <a:spAutoFit/>
            </a:bodyPr>
            <a:lstStyle/>
            <a:p>
              <a:pPr algn="l">
                <a:lnSpc>
                  <a:spcPct val="170000"/>
                </a:lnSpc>
              </a:pPr>
              <a:r>
                <a:rPr lang="en-US" altLang="zh-CN" sz="1200" dirty="0">
                  <a:solidFill>
                    <a:schemeClr val="tx1">
                      <a:lumMod val="95000"/>
                      <a:lumOff val="5000"/>
                      <a:alpha val="70000"/>
                    </a:schemeClr>
                  </a:solidFill>
                  <a:latin typeface="思源黑体 CN Normal" panose="020B0400000000000000" pitchFamily="34" charset="-122"/>
                  <a:ea typeface="思源黑体 CN Normal" panose="020B0400000000000000" pitchFamily="34" charset="-122"/>
                </a:rPr>
                <a:t>加强日常环境监测，并对可能导致突发环境事件的风险信息加强收集、分析和研判。应急管理、交通运输、公安、住建、水务、农业农村、卫生健康、气象等有关部门按照职责分工，应当及时将可能导致突发环境事件的信息通报同级生态环境局。</a:t>
              </a:r>
              <a:endParaRPr lang="en-US" altLang="zh-CN" sz="1200" dirty="0">
                <a:solidFill>
                  <a:schemeClr val="tx1">
                    <a:lumMod val="95000"/>
                    <a:lumOff val="5000"/>
                    <a:alpha val="70000"/>
                  </a:schemeClr>
                </a:solidFill>
                <a:latin typeface="思源黑体 CN Normal" panose="020B0400000000000000" pitchFamily="34" charset="-122"/>
                <a:ea typeface="思源黑体 CN Normal" panose="020B0400000000000000" pitchFamily="34" charset="-122"/>
              </a:endParaRPr>
            </a:p>
            <a:p>
              <a:pPr algn="l">
                <a:lnSpc>
                  <a:spcPct val="170000"/>
                </a:lnSpc>
              </a:pPr>
              <a:endParaRPr lang="en-US" altLang="zh-CN" sz="1200" dirty="0">
                <a:solidFill>
                  <a:schemeClr val="tx1">
                    <a:lumMod val="95000"/>
                    <a:lumOff val="5000"/>
                    <a:alpha val="70000"/>
                  </a:schemeClr>
                </a:solidFill>
                <a:latin typeface="思源黑体 CN Normal" panose="020B0400000000000000" pitchFamily="34" charset="-122"/>
                <a:ea typeface="思源黑体 CN Normal" panose="020B0400000000000000" pitchFamily="34" charset="-122"/>
              </a:endParaRPr>
            </a:p>
          </p:txBody>
        </p:sp>
        <p:cxnSp>
          <p:nvCxnSpPr>
            <p:cNvPr id="26" name="直接连接符 25"/>
            <p:cNvCxnSpPr/>
            <p:nvPr/>
          </p:nvCxnSpPr>
          <p:spPr>
            <a:xfrm>
              <a:off x="3091542" y="4774064"/>
              <a:ext cx="766054"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文本框 1"/>
          <p:cNvSpPr txBox="1"/>
          <p:nvPr>
            <p:custDataLst>
              <p:tags r:id="rId1"/>
            </p:custDataLst>
          </p:nvPr>
        </p:nvSpPr>
        <p:spPr>
          <a:xfrm>
            <a:off x="1194832" y="3090042"/>
            <a:ext cx="2938780" cy="521970"/>
          </a:xfrm>
          <a:prstGeom prst="rect">
            <a:avLst/>
          </a:prstGeom>
          <a:noFill/>
        </p:spPr>
        <p:txBody>
          <a:bodyPr wrap="none" rtlCol="0">
            <a:spAutoFit/>
          </a:bodyPr>
          <a:p>
            <a:r>
              <a:rPr lang="zh-CN" altLang="en-US" sz="2800" spc="300" dirty="0">
                <a:solidFill>
                  <a:schemeClr val="bg1"/>
                </a:solidFill>
                <a:latin typeface="思源黑体 CN Bold" panose="020B0800000000000000" pitchFamily="34" charset="-122"/>
                <a:ea typeface="思源黑体 CN Bold" panose="020B0800000000000000" pitchFamily="34" charset="-122"/>
              </a:rPr>
              <a:t>信息检测与报告</a:t>
            </a:r>
            <a:endParaRPr lang="zh-CN" altLang="en-US" sz="2800" spc="300" dirty="0">
              <a:solidFill>
                <a:schemeClr val="bg1"/>
              </a:solidFill>
              <a:latin typeface="思源黑体 CN Bold" panose="020B0800000000000000" pitchFamily="34" charset="-122"/>
              <a:ea typeface="思源黑体 CN Bold" panose="020B0800000000000000" pitchFamily="34" charset="-122"/>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0"/>
            <a:ext cx="622300" cy="622300"/>
            <a:chOff x="0" y="0"/>
            <a:chExt cx="622300" cy="622300"/>
          </a:xfrm>
        </p:grpSpPr>
        <p:sp>
          <p:nvSpPr>
            <p:cNvPr id="4" name="矩形 3"/>
            <p:cNvSpPr/>
            <p:nvPr/>
          </p:nvSpPr>
          <p:spPr>
            <a:xfrm>
              <a:off x="0" y="0"/>
              <a:ext cx="622300" cy="622300"/>
            </a:xfrm>
            <a:prstGeom prst="rect">
              <a:avLst/>
            </a:prstGeom>
            <a:solidFill>
              <a:srgbClr val="53B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82562" y="126484"/>
              <a:ext cx="411480" cy="368300"/>
            </a:xfrm>
            <a:prstGeom prst="rect">
              <a:avLst/>
            </a:prstGeom>
            <a:noFill/>
          </p:spPr>
          <p:txBody>
            <a:bodyPr wrap="none" rtlCol="0">
              <a:spAutoFit/>
            </a:bodyPr>
            <a:lstStyle/>
            <a:p>
              <a:r>
                <a:rPr lang="en-US" altLang="zh-CN" dirty="0">
                  <a:solidFill>
                    <a:schemeClr val="bg1"/>
                  </a:solidFill>
                  <a:latin typeface="思源黑体 CN Bold" panose="020B0800000000000000" pitchFamily="34" charset="-122"/>
                  <a:ea typeface="思源黑体 CN Bold" panose="020B0800000000000000" pitchFamily="34" charset="-122"/>
                </a:rPr>
                <a:t>06</a:t>
              </a:r>
              <a:endParaRPr lang="zh-CN" altLang="en-US" dirty="0">
                <a:solidFill>
                  <a:schemeClr val="bg1"/>
                </a:solidFill>
                <a:latin typeface="思源黑体 CN Bold" panose="020B0800000000000000" pitchFamily="34" charset="-122"/>
                <a:ea typeface="思源黑体 CN Bold" panose="020B0800000000000000" pitchFamily="34" charset="-122"/>
              </a:endParaRPr>
            </a:p>
          </p:txBody>
        </p:sp>
      </p:grpSp>
      <p:grpSp>
        <p:nvGrpSpPr>
          <p:cNvPr id="3" name="组合 2"/>
          <p:cNvGrpSpPr/>
          <p:nvPr/>
        </p:nvGrpSpPr>
        <p:grpSpPr>
          <a:xfrm>
            <a:off x="4711700" y="1010695"/>
            <a:ext cx="3172689" cy="1085572"/>
            <a:chOff x="4711700" y="1010695"/>
            <a:chExt cx="3172689" cy="1085572"/>
          </a:xfrm>
        </p:grpSpPr>
        <p:sp>
          <p:nvSpPr>
            <p:cNvPr id="13" name="矩形 12"/>
            <p:cNvSpPr/>
            <p:nvPr/>
          </p:nvSpPr>
          <p:spPr>
            <a:xfrm rot="20857509">
              <a:off x="7035856" y="1010695"/>
              <a:ext cx="848533" cy="570684"/>
            </a:xfrm>
            <a:prstGeom prst="rect">
              <a:avLst/>
            </a:prstGeom>
            <a:solidFill>
              <a:srgbClr val="6AA4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4711700" y="1451107"/>
              <a:ext cx="2430780" cy="645160"/>
            </a:xfrm>
            <a:prstGeom prst="rect">
              <a:avLst/>
            </a:prstGeom>
            <a:noFill/>
          </p:spPr>
          <p:txBody>
            <a:bodyPr wrap="none" rtlCol="0">
              <a:spAutoFit/>
            </a:bodyPr>
            <a:lstStyle/>
            <a:p>
              <a:r>
                <a:rPr lang="zh-CN" altLang="en-US" sz="3600" spc="300" dirty="0">
                  <a:latin typeface="思源黑体 CN Bold" panose="020B0800000000000000" pitchFamily="34" charset="-122"/>
                  <a:ea typeface="思源黑体 CN Bold" panose="020B0800000000000000" pitchFamily="34" charset="-122"/>
                </a:rPr>
                <a:t>应急处置</a:t>
              </a:r>
              <a:r>
                <a:rPr lang="en-US" altLang="zh-CN" sz="3600" spc="300" dirty="0">
                  <a:latin typeface="思源黑体 CN Bold" panose="020B0800000000000000" pitchFamily="34" charset="-122"/>
                  <a:ea typeface="思源黑体 CN Bold" panose="020B0800000000000000" pitchFamily="34" charset="-122"/>
                </a:rPr>
                <a:t> </a:t>
              </a:r>
              <a:endParaRPr lang="zh-CN" altLang="en-US" sz="3600" spc="300" dirty="0">
                <a:latin typeface="思源黑体 CN Bold" panose="020B0800000000000000" pitchFamily="34" charset="-122"/>
                <a:ea typeface="思源黑体 CN Bold" panose="020B0800000000000000" pitchFamily="34" charset="-122"/>
              </a:endParaRPr>
            </a:p>
          </p:txBody>
        </p:sp>
      </p:grpSp>
      <p:sp>
        <p:nvSpPr>
          <p:cNvPr id="14" name="文本框 13"/>
          <p:cNvSpPr txBox="1"/>
          <p:nvPr/>
        </p:nvSpPr>
        <p:spPr>
          <a:xfrm>
            <a:off x="1940560" y="2434590"/>
            <a:ext cx="7532370" cy="1658620"/>
          </a:xfrm>
          <a:prstGeom prst="rect">
            <a:avLst/>
          </a:prstGeom>
          <a:noFill/>
        </p:spPr>
        <p:txBody>
          <a:bodyPr wrap="square" rtlCol="0">
            <a:spAutoFit/>
          </a:bodyPr>
          <a:lstStyle/>
          <a:p>
            <a:pPr algn="l">
              <a:lnSpc>
                <a:spcPct val="170000"/>
              </a:lnSpc>
            </a:pPr>
            <a:r>
              <a:rPr lang="en-US" sz="1200" dirty="0">
                <a:solidFill>
                  <a:schemeClr val="tx1">
                    <a:lumMod val="75000"/>
                    <a:lumOff val="25000"/>
                  </a:schemeClr>
                </a:solidFill>
                <a:latin typeface="思源黑体 CN Normal" panose="020B0400000000000000" pitchFamily="34" charset="-122"/>
                <a:ea typeface="思源黑体 CN Normal" panose="020B0400000000000000" pitchFamily="34" charset="-122"/>
                <a:sym typeface="+mn-ea"/>
              </a:rPr>
              <a:t>1</a:t>
            </a:r>
            <a:r>
              <a:rPr lang="zh-CN" altLang="en-US" sz="1200" dirty="0">
                <a:solidFill>
                  <a:schemeClr val="tx1">
                    <a:lumMod val="75000"/>
                    <a:lumOff val="25000"/>
                  </a:schemeClr>
                </a:solidFill>
                <a:latin typeface="思源黑体 CN Normal" panose="020B0400000000000000" pitchFamily="34" charset="-122"/>
                <a:ea typeface="思源黑体 CN Normal" panose="020B0400000000000000" pitchFamily="34" charset="-122"/>
                <a:sym typeface="+mn-ea"/>
              </a:rPr>
              <a:t>、</a:t>
            </a:r>
            <a:r>
              <a:rPr sz="1200" dirty="0">
                <a:solidFill>
                  <a:schemeClr val="tx1">
                    <a:lumMod val="75000"/>
                    <a:lumOff val="25000"/>
                  </a:schemeClr>
                </a:solidFill>
                <a:latin typeface="思源黑体 CN Normal" panose="020B0400000000000000" pitchFamily="34" charset="-122"/>
                <a:ea typeface="思源黑体 CN Normal" panose="020B0400000000000000" pitchFamily="34" charset="-122"/>
                <a:sym typeface="+mn-ea"/>
              </a:rPr>
              <a:t>在突发环境事件发生后，有关单位和责任人第一时间向所在生态环境局和市委市政府总值班室报告信息，最迟不得超过事发后1小时。</a:t>
            </a:r>
            <a:endParaRPr sz="1200" dirty="0">
              <a:solidFill>
                <a:schemeClr val="tx1">
                  <a:lumMod val="75000"/>
                  <a:lumOff val="25000"/>
                </a:schemeClr>
              </a:solidFill>
              <a:latin typeface="思源黑体 CN Normal" panose="020B0400000000000000" pitchFamily="34" charset="-122"/>
              <a:ea typeface="思源黑体 CN Normal" panose="020B0400000000000000" pitchFamily="34" charset="-122"/>
              <a:sym typeface="+mn-ea"/>
            </a:endParaRPr>
          </a:p>
          <a:p>
            <a:pPr algn="l">
              <a:lnSpc>
                <a:spcPct val="170000"/>
              </a:lnSpc>
            </a:pPr>
            <a:r>
              <a:rPr lang="en-US" altLang="zh-CN" sz="1200" dirty="0">
                <a:solidFill>
                  <a:schemeClr val="tx1">
                    <a:lumMod val="75000"/>
                    <a:lumOff val="25000"/>
                  </a:schemeClr>
                </a:solidFill>
                <a:latin typeface="思源黑体 CN Normal" panose="020B0400000000000000" pitchFamily="34" charset="-122"/>
                <a:ea typeface="思源黑体 CN Normal" panose="020B0400000000000000" pitchFamily="34" charset="-122"/>
                <a:sym typeface="+mn-ea"/>
              </a:rPr>
              <a:t>2</a:t>
            </a:r>
            <a:r>
              <a:rPr lang="zh-CN" altLang="en-US" sz="1200" dirty="0">
                <a:solidFill>
                  <a:schemeClr val="tx1">
                    <a:lumMod val="75000"/>
                    <a:lumOff val="25000"/>
                  </a:schemeClr>
                </a:solidFill>
                <a:latin typeface="思源黑体 CN Normal" panose="020B0400000000000000" pitchFamily="34" charset="-122"/>
                <a:ea typeface="思源黑体 CN Normal" panose="020B0400000000000000" pitchFamily="34" charset="-122"/>
                <a:sym typeface="+mn-ea"/>
              </a:rPr>
              <a:t>、遵循属地为主原则，建立在政府统一领导下，以突发事件主管部门为主、有关部门参与的应急指挥协调机制。各级政府及相关部门应采取各项措施完成应急处置工作。</a:t>
            </a:r>
            <a:endParaRPr lang="zh-CN" altLang="en-US" sz="1200" dirty="0">
              <a:solidFill>
                <a:schemeClr val="tx1">
                  <a:lumMod val="75000"/>
                  <a:lumOff val="25000"/>
                </a:schemeClr>
              </a:solidFill>
              <a:latin typeface="思源黑体 CN Normal" panose="020B0400000000000000" pitchFamily="34" charset="-122"/>
              <a:ea typeface="思源黑体 CN Normal" panose="020B0400000000000000" pitchFamily="34" charset="-122"/>
              <a:sym typeface="+mn-ea"/>
            </a:endParaRPr>
          </a:p>
          <a:p>
            <a:pPr algn="l">
              <a:lnSpc>
                <a:spcPct val="170000"/>
              </a:lnSpc>
            </a:pPr>
            <a:r>
              <a:rPr lang="en-US" altLang="zh-CN" sz="1200" dirty="0">
                <a:solidFill>
                  <a:schemeClr val="tx1">
                    <a:lumMod val="75000"/>
                    <a:lumOff val="25000"/>
                  </a:schemeClr>
                </a:solidFill>
                <a:latin typeface="思源黑体 CN Normal" panose="020B0400000000000000" pitchFamily="34" charset="-122"/>
                <a:ea typeface="思源黑体 CN Normal" panose="020B0400000000000000" pitchFamily="34" charset="-122"/>
                <a:sym typeface="+mn-ea"/>
              </a:rPr>
              <a:t>3</a:t>
            </a:r>
            <a:r>
              <a:rPr lang="zh-CN" altLang="en-US" sz="1200" dirty="0">
                <a:solidFill>
                  <a:schemeClr val="tx1">
                    <a:lumMod val="75000"/>
                    <a:lumOff val="25000"/>
                  </a:schemeClr>
                </a:solidFill>
                <a:latin typeface="思源黑体 CN Normal" panose="020B0400000000000000" pitchFamily="34" charset="-122"/>
                <a:ea typeface="思源黑体 CN Normal" panose="020B0400000000000000" pitchFamily="34" charset="-122"/>
                <a:sym typeface="+mn-ea"/>
              </a:rPr>
              <a:t>、明确了各相关单位在突发环境事件的现场处置、所承担的部门职责和任务。</a:t>
            </a:r>
            <a:endParaRPr lang="zh-CN" altLang="en-US" sz="1200" dirty="0">
              <a:solidFill>
                <a:schemeClr val="tx1">
                  <a:lumMod val="75000"/>
                  <a:lumOff val="25000"/>
                </a:schemeClr>
              </a:solidFill>
              <a:latin typeface="思源黑体 CN Normal" panose="020B0400000000000000" pitchFamily="34" charset="-122"/>
              <a:ea typeface="思源黑体 CN Normal" panose="020B0400000000000000" pitchFamily="34" charset="-122"/>
              <a:sym typeface="+mn-ea"/>
            </a:endParaRPr>
          </a:p>
        </p:txBody>
      </p:sp>
      <p:grpSp>
        <p:nvGrpSpPr>
          <p:cNvPr id="23" name="组合 22"/>
          <p:cNvGrpSpPr/>
          <p:nvPr/>
        </p:nvGrpSpPr>
        <p:grpSpPr>
          <a:xfrm>
            <a:off x="7628255" y="4977130"/>
            <a:ext cx="3265170" cy="446405"/>
            <a:chOff x="4503420" y="4900425"/>
            <a:chExt cx="1976143" cy="446273"/>
          </a:xfrm>
        </p:grpSpPr>
        <p:sp>
          <p:nvSpPr>
            <p:cNvPr id="15" name="矩形 14"/>
            <p:cNvSpPr/>
            <p:nvPr/>
          </p:nvSpPr>
          <p:spPr>
            <a:xfrm>
              <a:off x="4503420" y="4900425"/>
              <a:ext cx="1976143" cy="446273"/>
            </a:xfrm>
            <a:prstGeom prst="rect">
              <a:avLst/>
            </a:prstGeom>
            <a:solidFill>
              <a:srgbClr val="53B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iconfont-11607-6151368"/>
            <p:cNvSpPr/>
            <p:nvPr/>
          </p:nvSpPr>
          <p:spPr>
            <a:xfrm>
              <a:off x="6096000" y="4976813"/>
              <a:ext cx="293498" cy="293496"/>
            </a:xfrm>
            <a:custGeom>
              <a:avLst/>
              <a:gdLst>
                <a:gd name="T0" fmla="*/ 9510 w 12800"/>
                <a:gd name="T1" fmla="*/ 7200 h 12800"/>
                <a:gd name="T2" fmla="*/ 4800 w 12800"/>
                <a:gd name="T3" fmla="*/ 11648 h 12800"/>
                <a:gd name="T4" fmla="*/ 5872 w 12800"/>
                <a:gd name="T5" fmla="*/ 12800 h 12800"/>
                <a:gd name="T6" fmla="*/ 12800 w 12800"/>
                <a:gd name="T7" fmla="*/ 6442 h 12800"/>
                <a:gd name="T8" fmla="*/ 5926 w 12800"/>
                <a:gd name="T9" fmla="*/ 0 h 12800"/>
                <a:gd name="T10" fmla="*/ 4800 w 12800"/>
                <a:gd name="T11" fmla="*/ 1236 h 12800"/>
                <a:gd name="T12" fmla="*/ 9420 w 12800"/>
                <a:gd name="T13" fmla="*/ 5600 h 12800"/>
                <a:gd name="T14" fmla="*/ 0 w 12800"/>
                <a:gd name="T15" fmla="*/ 5600 h 12800"/>
                <a:gd name="T16" fmla="*/ 0 w 12800"/>
                <a:gd name="T17" fmla="*/ 7200 h 12800"/>
                <a:gd name="T18" fmla="*/ 9510 w 12800"/>
                <a:gd name="T19" fmla="*/ 7200 h 1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800" h="12800">
                  <a:moveTo>
                    <a:pt x="9510" y="7200"/>
                  </a:moveTo>
                  <a:lnTo>
                    <a:pt x="4800" y="11648"/>
                  </a:lnTo>
                  <a:lnTo>
                    <a:pt x="5872" y="12800"/>
                  </a:lnTo>
                  <a:lnTo>
                    <a:pt x="12800" y="6442"/>
                  </a:lnTo>
                  <a:lnTo>
                    <a:pt x="5926" y="0"/>
                  </a:lnTo>
                  <a:lnTo>
                    <a:pt x="4800" y="1236"/>
                  </a:lnTo>
                  <a:lnTo>
                    <a:pt x="9420" y="5600"/>
                  </a:lnTo>
                  <a:lnTo>
                    <a:pt x="0" y="5600"/>
                  </a:lnTo>
                  <a:lnTo>
                    <a:pt x="0" y="7200"/>
                  </a:lnTo>
                  <a:lnTo>
                    <a:pt x="9510" y="72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文本框 18"/>
            <p:cNvSpPr txBox="1"/>
            <p:nvPr/>
          </p:nvSpPr>
          <p:spPr>
            <a:xfrm>
              <a:off x="4546592" y="4976353"/>
              <a:ext cx="1584960" cy="306614"/>
            </a:xfrm>
            <a:prstGeom prst="rect">
              <a:avLst/>
            </a:prstGeom>
            <a:noFill/>
          </p:spPr>
          <p:txBody>
            <a:bodyPr wrap="square">
              <a:spAutoFit/>
            </a:bodyPr>
            <a:lstStyle/>
            <a:p>
              <a:r>
                <a:rPr lang="zh-CN" altLang="en-US" sz="1400" dirty="0">
                  <a:solidFill>
                    <a:schemeClr val="bg1"/>
                  </a:solidFill>
                  <a:latin typeface="思源黑体 CN Light" panose="020B0300000000000000" pitchFamily="34" charset="-122"/>
                  <a:ea typeface="思源黑体 CN Light" panose="020B0300000000000000" pitchFamily="34" charset="-122"/>
                </a:rPr>
                <a:t>虎林市突发环境事件应急预案</a:t>
              </a:r>
              <a:endParaRPr lang="zh-CN" altLang="en-US" sz="1400" dirty="0">
                <a:solidFill>
                  <a:schemeClr val="bg1"/>
                </a:solidFill>
                <a:latin typeface="思源黑体 CN Light" panose="020B0300000000000000" pitchFamily="34" charset="-122"/>
                <a:ea typeface="思源黑体 CN Light" panose="020B0300000000000000" pitchFamily="34" charset="-122"/>
              </a:endParaRPr>
            </a:p>
          </p:txBody>
        </p:sp>
      </p:grpSp>
    </p:spTree>
    <p:custDataLst>
      <p:tags r:id="rId1"/>
    </p:custData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0"/>
            <a:ext cx="622300" cy="622300"/>
            <a:chOff x="0" y="0"/>
            <a:chExt cx="622300" cy="622300"/>
          </a:xfrm>
        </p:grpSpPr>
        <p:sp>
          <p:nvSpPr>
            <p:cNvPr id="4" name="矩形 3"/>
            <p:cNvSpPr/>
            <p:nvPr/>
          </p:nvSpPr>
          <p:spPr>
            <a:xfrm>
              <a:off x="0" y="0"/>
              <a:ext cx="622300" cy="622300"/>
            </a:xfrm>
            <a:prstGeom prst="rect">
              <a:avLst/>
            </a:prstGeom>
            <a:solidFill>
              <a:srgbClr val="53B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82562" y="126484"/>
              <a:ext cx="411480" cy="368300"/>
            </a:xfrm>
            <a:prstGeom prst="rect">
              <a:avLst/>
            </a:prstGeom>
            <a:noFill/>
          </p:spPr>
          <p:txBody>
            <a:bodyPr wrap="none" rtlCol="0">
              <a:spAutoFit/>
            </a:bodyPr>
            <a:lstStyle/>
            <a:p>
              <a:r>
                <a:rPr lang="en-US" altLang="zh-CN" dirty="0">
                  <a:solidFill>
                    <a:schemeClr val="bg1"/>
                  </a:solidFill>
                  <a:latin typeface="思源黑体 CN Bold" panose="020B0800000000000000" pitchFamily="34" charset="-122"/>
                  <a:ea typeface="思源黑体 CN Bold" panose="020B0800000000000000" pitchFamily="34" charset="-122"/>
                </a:rPr>
                <a:t>07</a:t>
              </a:r>
              <a:endParaRPr lang="zh-CN" altLang="en-US" dirty="0">
                <a:solidFill>
                  <a:schemeClr val="bg1"/>
                </a:solidFill>
                <a:latin typeface="思源黑体 CN Bold" panose="020B0800000000000000" pitchFamily="34" charset="-122"/>
                <a:ea typeface="思源黑体 CN Bold" panose="020B0800000000000000" pitchFamily="34" charset="-122"/>
              </a:endParaRPr>
            </a:p>
          </p:txBody>
        </p:sp>
      </p:grpSp>
      <p:grpSp>
        <p:nvGrpSpPr>
          <p:cNvPr id="3" name="组合 2"/>
          <p:cNvGrpSpPr/>
          <p:nvPr/>
        </p:nvGrpSpPr>
        <p:grpSpPr>
          <a:xfrm>
            <a:off x="3996690" y="1010695"/>
            <a:ext cx="3887699" cy="1235075"/>
            <a:chOff x="3996690" y="1010695"/>
            <a:chExt cx="3887699" cy="1235075"/>
          </a:xfrm>
        </p:grpSpPr>
        <p:sp>
          <p:nvSpPr>
            <p:cNvPr id="13" name="矩形 12"/>
            <p:cNvSpPr/>
            <p:nvPr/>
          </p:nvSpPr>
          <p:spPr>
            <a:xfrm rot="20857509">
              <a:off x="7035856" y="1010695"/>
              <a:ext cx="848533" cy="570684"/>
            </a:xfrm>
            <a:prstGeom prst="rect">
              <a:avLst/>
            </a:prstGeom>
            <a:solidFill>
              <a:srgbClr val="6AA4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3996690" y="1231040"/>
              <a:ext cx="3631565" cy="1014730"/>
            </a:xfrm>
            <a:prstGeom prst="rect">
              <a:avLst/>
            </a:prstGeom>
            <a:noFill/>
          </p:spPr>
          <p:txBody>
            <a:bodyPr wrap="square" rtlCol="0">
              <a:spAutoFit/>
            </a:bodyPr>
            <a:lstStyle/>
            <a:p>
              <a:r>
                <a:rPr lang="zh-CN" altLang="en-US" sz="6000" spc="300" dirty="0">
                  <a:latin typeface="思源黑体 CN Bold" panose="020B0800000000000000" pitchFamily="34" charset="-122"/>
                  <a:ea typeface="思源黑体 CN Bold" panose="020B0800000000000000" pitchFamily="34" charset="-122"/>
                </a:rPr>
                <a:t>后期处置</a:t>
              </a:r>
              <a:r>
                <a:rPr lang="en-US" altLang="zh-CN" sz="3600" spc="300" dirty="0">
                  <a:latin typeface="思源黑体 CN Bold" panose="020B0800000000000000" pitchFamily="34" charset="-122"/>
                  <a:ea typeface="思源黑体 CN Bold" panose="020B0800000000000000" pitchFamily="34" charset="-122"/>
                </a:rPr>
                <a:t> </a:t>
              </a:r>
              <a:endParaRPr lang="zh-CN" altLang="en-US" sz="3600" spc="300" dirty="0">
                <a:latin typeface="思源黑体 CN Bold" panose="020B0800000000000000" pitchFamily="34" charset="-122"/>
                <a:ea typeface="思源黑体 CN Bold" panose="020B0800000000000000" pitchFamily="34" charset="-122"/>
              </a:endParaRPr>
            </a:p>
          </p:txBody>
        </p:sp>
      </p:grpSp>
      <p:sp>
        <p:nvSpPr>
          <p:cNvPr id="14" name="文本框 13"/>
          <p:cNvSpPr txBox="1"/>
          <p:nvPr/>
        </p:nvSpPr>
        <p:spPr>
          <a:xfrm>
            <a:off x="1939925" y="2898140"/>
            <a:ext cx="7532370" cy="1503045"/>
          </a:xfrm>
          <a:prstGeom prst="rect">
            <a:avLst/>
          </a:prstGeom>
          <a:noFill/>
        </p:spPr>
        <p:txBody>
          <a:bodyPr wrap="square" rtlCol="0">
            <a:spAutoFit/>
          </a:bodyPr>
          <a:lstStyle/>
          <a:p>
            <a:pPr algn="l">
              <a:lnSpc>
                <a:spcPct val="170000"/>
              </a:lnSpc>
            </a:pPr>
            <a:r>
              <a:rPr lang="zh-CN" altLang="en-US" dirty="0">
                <a:solidFill>
                  <a:schemeClr val="tx1">
                    <a:lumMod val="75000"/>
                    <a:lumOff val="25000"/>
                  </a:schemeClr>
                </a:solidFill>
                <a:latin typeface="思源黑体 CN Normal" panose="020B0400000000000000" pitchFamily="34" charset="-122"/>
                <a:ea typeface="思源黑体 CN Normal" panose="020B0400000000000000" pitchFamily="34" charset="-122"/>
                <a:sym typeface="+mn-ea"/>
              </a:rPr>
              <a:t>突发环境事件应急响应结束后，</a:t>
            </a:r>
            <a:endParaRPr lang="zh-CN" altLang="en-US" dirty="0">
              <a:solidFill>
                <a:schemeClr val="tx1">
                  <a:lumMod val="75000"/>
                  <a:lumOff val="25000"/>
                </a:schemeClr>
              </a:solidFill>
              <a:latin typeface="思源黑体 CN Normal" panose="020B0400000000000000" pitchFamily="34" charset="-122"/>
              <a:ea typeface="思源黑体 CN Normal" panose="020B0400000000000000" pitchFamily="34" charset="-122"/>
              <a:sym typeface="+mn-ea"/>
            </a:endParaRPr>
          </a:p>
          <a:p>
            <a:pPr algn="l">
              <a:lnSpc>
                <a:spcPct val="170000"/>
              </a:lnSpc>
            </a:pPr>
            <a:r>
              <a:rPr lang="zh-CN" altLang="en-US" dirty="0">
                <a:solidFill>
                  <a:schemeClr val="tx1">
                    <a:lumMod val="75000"/>
                    <a:lumOff val="25000"/>
                  </a:schemeClr>
                </a:solidFill>
                <a:latin typeface="思源黑体 CN Normal" panose="020B0400000000000000" pitchFamily="34" charset="-122"/>
                <a:ea typeface="思源黑体 CN Normal" panose="020B0400000000000000" pitchFamily="34" charset="-122"/>
                <a:sym typeface="+mn-ea"/>
              </a:rPr>
              <a:t>市指挥部要及时组织相关成员单位制定补助、补偿、抚慰、抚恤、安置和环境恢复等善后工作方案并组织实施。</a:t>
            </a:r>
            <a:endParaRPr lang="zh-CN" altLang="en-US" dirty="0">
              <a:solidFill>
                <a:schemeClr val="tx1">
                  <a:lumMod val="75000"/>
                  <a:lumOff val="25000"/>
                </a:schemeClr>
              </a:solidFill>
              <a:latin typeface="思源黑体 CN Normal" panose="020B0400000000000000" pitchFamily="34" charset="-122"/>
              <a:ea typeface="思源黑体 CN Normal" panose="020B0400000000000000" pitchFamily="34" charset="-122"/>
              <a:sym typeface="+mn-ea"/>
            </a:endParaRPr>
          </a:p>
        </p:txBody>
      </p:sp>
      <p:grpSp>
        <p:nvGrpSpPr>
          <p:cNvPr id="23" name="组合 22"/>
          <p:cNvGrpSpPr/>
          <p:nvPr/>
        </p:nvGrpSpPr>
        <p:grpSpPr>
          <a:xfrm>
            <a:off x="7628255" y="4977130"/>
            <a:ext cx="3265170" cy="446405"/>
            <a:chOff x="4503420" y="4900425"/>
            <a:chExt cx="1976143" cy="446273"/>
          </a:xfrm>
        </p:grpSpPr>
        <p:sp>
          <p:nvSpPr>
            <p:cNvPr id="15" name="矩形 14"/>
            <p:cNvSpPr/>
            <p:nvPr/>
          </p:nvSpPr>
          <p:spPr>
            <a:xfrm>
              <a:off x="4503420" y="4900425"/>
              <a:ext cx="1976143" cy="446273"/>
            </a:xfrm>
            <a:prstGeom prst="rect">
              <a:avLst/>
            </a:prstGeom>
            <a:solidFill>
              <a:srgbClr val="53B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iconfont-11607-6151368"/>
            <p:cNvSpPr/>
            <p:nvPr/>
          </p:nvSpPr>
          <p:spPr>
            <a:xfrm>
              <a:off x="6096000" y="4976813"/>
              <a:ext cx="293498" cy="293496"/>
            </a:xfrm>
            <a:custGeom>
              <a:avLst/>
              <a:gdLst>
                <a:gd name="T0" fmla="*/ 9510 w 12800"/>
                <a:gd name="T1" fmla="*/ 7200 h 12800"/>
                <a:gd name="T2" fmla="*/ 4800 w 12800"/>
                <a:gd name="T3" fmla="*/ 11648 h 12800"/>
                <a:gd name="T4" fmla="*/ 5872 w 12800"/>
                <a:gd name="T5" fmla="*/ 12800 h 12800"/>
                <a:gd name="T6" fmla="*/ 12800 w 12800"/>
                <a:gd name="T7" fmla="*/ 6442 h 12800"/>
                <a:gd name="T8" fmla="*/ 5926 w 12800"/>
                <a:gd name="T9" fmla="*/ 0 h 12800"/>
                <a:gd name="T10" fmla="*/ 4800 w 12800"/>
                <a:gd name="T11" fmla="*/ 1236 h 12800"/>
                <a:gd name="T12" fmla="*/ 9420 w 12800"/>
                <a:gd name="T13" fmla="*/ 5600 h 12800"/>
                <a:gd name="T14" fmla="*/ 0 w 12800"/>
                <a:gd name="T15" fmla="*/ 5600 h 12800"/>
                <a:gd name="T16" fmla="*/ 0 w 12800"/>
                <a:gd name="T17" fmla="*/ 7200 h 12800"/>
                <a:gd name="T18" fmla="*/ 9510 w 12800"/>
                <a:gd name="T19" fmla="*/ 7200 h 1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800" h="12800">
                  <a:moveTo>
                    <a:pt x="9510" y="7200"/>
                  </a:moveTo>
                  <a:lnTo>
                    <a:pt x="4800" y="11648"/>
                  </a:lnTo>
                  <a:lnTo>
                    <a:pt x="5872" y="12800"/>
                  </a:lnTo>
                  <a:lnTo>
                    <a:pt x="12800" y="6442"/>
                  </a:lnTo>
                  <a:lnTo>
                    <a:pt x="5926" y="0"/>
                  </a:lnTo>
                  <a:lnTo>
                    <a:pt x="4800" y="1236"/>
                  </a:lnTo>
                  <a:lnTo>
                    <a:pt x="9420" y="5600"/>
                  </a:lnTo>
                  <a:lnTo>
                    <a:pt x="0" y="5600"/>
                  </a:lnTo>
                  <a:lnTo>
                    <a:pt x="0" y="7200"/>
                  </a:lnTo>
                  <a:lnTo>
                    <a:pt x="9510" y="72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文本框 18"/>
            <p:cNvSpPr txBox="1"/>
            <p:nvPr/>
          </p:nvSpPr>
          <p:spPr>
            <a:xfrm>
              <a:off x="4546592" y="4976353"/>
              <a:ext cx="1584960" cy="306614"/>
            </a:xfrm>
            <a:prstGeom prst="rect">
              <a:avLst/>
            </a:prstGeom>
            <a:noFill/>
          </p:spPr>
          <p:txBody>
            <a:bodyPr wrap="square">
              <a:spAutoFit/>
            </a:bodyPr>
            <a:lstStyle/>
            <a:p>
              <a:r>
                <a:rPr lang="zh-CN" altLang="en-US" sz="1400" dirty="0">
                  <a:solidFill>
                    <a:schemeClr val="bg1"/>
                  </a:solidFill>
                  <a:latin typeface="思源黑体 CN Light" panose="020B0300000000000000" pitchFamily="34" charset="-122"/>
                  <a:ea typeface="思源黑体 CN Light" panose="020B0300000000000000" pitchFamily="34" charset="-122"/>
                </a:rPr>
                <a:t>虎林市突发环境事件应急预案</a:t>
              </a:r>
              <a:endParaRPr lang="zh-CN" altLang="en-US" sz="1400" dirty="0">
                <a:solidFill>
                  <a:schemeClr val="bg1"/>
                </a:solidFill>
                <a:latin typeface="思源黑体 CN Light" panose="020B0300000000000000" pitchFamily="34" charset="-122"/>
                <a:ea typeface="思源黑体 CN Light" panose="020B0300000000000000" pitchFamily="34" charset="-122"/>
              </a:endParaRPr>
            </a:p>
          </p:txBody>
        </p:sp>
      </p:grpSp>
    </p:spTree>
    <p:custDataLst>
      <p:tags r:id="rId1"/>
    </p:custData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23"/>
          <p:cNvSpPr/>
          <p:nvPr/>
        </p:nvSpPr>
        <p:spPr>
          <a:xfrm>
            <a:off x="1054100" y="3900328"/>
            <a:ext cx="5753100" cy="2299086"/>
          </a:xfrm>
          <a:prstGeom prst="rect">
            <a:avLst/>
          </a:prstGeom>
          <a:solidFill>
            <a:schemeClr val="bg1"/>
          </a:solidFill>
          <a:ln>
            <a:noFill/>
          </a:ln>
          <a:effectLst>
            <a:outerShdw blurRad="254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6" name="组合 5"/>
          <p:cNvGrpSpPr/>
          <p:nvPr/>
        </p:nvGrpSpPr>
        <p:grpSpPr>
          <a:xfrm>
            <a:off x="8059861" y="3761430"/>
            <a:ext cx="996162" cy="996160"/>
            <a:chOff x="1153446" y="2923991"/>
            <a:chExt cx="1261212" cy="1261210"/>
          </a:xfrm>
        </p:grpSpPr>
        <p:sp>
          <p:nvSpPr>
            <p:cNvPr id="7" name="矩形 6"/>
            <p:cNvSpPr/>
            <p:nvPr/>
          </p:nvSpPr>
          <p:spPr>
            <a:xfrm rot="20795682">
              <a:off x="1153446" y="2923991"/>
              <a:ext cx="1261212" cy="1261210"/>
            </a:xfrm>
            <a:prstGeom prst="rect">
              <a:avLst/>
            </a:prstGeom>
            <a:solidFill>
              <a:srgbClr val="53BEBE"/>
            </a:solidFill>
            <a:ln w="381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iconfont-10488-5112847"/>
            <p:cNvSpPr/>
            <p:nvPr/>
          </p:nvSpPr>
          <p:spPr>
            <a:xfrm>
              <a:off x="1553546" y="3287896"/>
              <a:ext cx="461010" cy="482600"/>
            </a:xfrm>
            <a:custGeom>
              <a:avLst/>
              <a:gdLst>
                <a:gd name="connsiteX0" fmla="*/ 121916 w 582557"/>
                <a:gd name="connsiteY0" fmla="*/ 216749 h 609590"/>
                <a:gd name="connsiteX1" fmla="*/ 279845 w 582557"/>
                <a:gd name="connsiteY1" fmla="*/ 216749 h 609590"/>
                <a:gd name="connsiteX2" fmla="*/ 294228 w 582557"/>
                <a:gd name="connsiteY2" fmla="*/ 231137 h 609590"/>
                <a:gd name="connsiteX3" fmla="*/ 279845 w 582557"/>
                <a:gd name="connsiteY3" fmla="*/ 245525 h 609590"/>
                <a:gd name="connsiteX4" fmla="*/ 121916 w 582557"/>
                <a:gd name="connsiteY4" fmla="*/ 245525 h 609590"/>
                <a:gd name="connsiteX5" fmla="*/ 107533 w 582557"/>
                <a:gd name="connsiteY5" fmla="*/ 231137 h 609590"/>
                <a:gd name="connsiteX6" fmla="*/ 121916 w 582557"/>
                <a:gd name="connsiteY6" fmla="*/ 216749 h 609590"/>
                <a:gd name="connsiteX7" fmla="*/ 501881 w 582557"/>
                <a:gd name="connsiteY7" fmla="*/ 169893 h 609590"/>
                <a:gd name="connsiteX8" fmla="*/ 239381 w 582557"/>
                <a:gd name="connsiteY8" fmla="*/ 432484 h 609590"/>
                <a:gd name="connsiteX9" fmla="*/ 229620 w 582557"/>
                <a:gd name="connsiteY9" fmla="*/ 487165 h 609590"/>
                <a:gd name="connsiteX10" fmla="*/ 237857 w 582557"/>
                <a:gd name="connsiteY10" fmla="*/ 495167 h 609590"/>
                <a:gd name="connsiteX11" fmla="*/ 290948 w 582557"/>
                <a:gd name="connsiteY11" fmla="*/ 484355 h 609590"/>
                <a:gd name="connsiteX12" fmla="*/ 553638 w 582557"/>
                <a:gd name="connsiteY12" fmla="*/ 221621 h 609590"/>
                <a:gd name="connsiteX13" fmla="*/ 552829 w 582557"/>
                <a:gd name="connsiteY13" fmla="*/ 220573 h 609590"/>
                <a:gd name="connsiteX14" fmla="*/ 502928 w 582557"/>
                <a:gd name="connsiteY14" fmla="*/ 170703 h 609590"/>
                <a:gd name="connsiteX15" fmla="*/ 501881 w 582557"/>
                <a:gd name="connsiteY15" fmla="*/ 169893 h 609590"/>
                <a:gd name="connsiteX16" fmla="*/ 121916 w 582557"/>
                <a:gd name="connsiteY16" fmla="*/ 144142 h 609590"/>
                <a:gd name="connsiteX17" fmla="*/ 279845 w 582557"/>
                <a:gd name="connsiteY17" fmla="*/ 144142 h 609590"/>
                <a:gd name="connsiteX18" fmla="*/ 294228 w 582557"/>
                <a:gd name="connsiteY18" fmla="*/ 158530 h 609590"/>
                <a:gd name="connsiteX19" fmla="*/ 279845 w 582557"/>
                <a:gd name="connsiteY19" fmla="*/ 172918 h 609590"/>
                <a:gd name="connsiteX20" fmla="*/ 121916 w 582557"/>
                <a:gd name="connsiteY20" fmla="*/ 172918 h 609590"/>
                <a:gd name="connsiteX21" fmla="*/ 107533 w 582557"/>
                <a:gd name="connsiteY21" fmla="*/ 158530 h 609590"/>
                <a:gd name="connsiteX22" fmla="*/ 121916 w 582557"/>
                <a:gd name="connsiteY22" fmla="*/ 144142 h 609590"/>
                <a:gd name="connsiteX23" fmla="*/ 502565 w 582557"/>
                <a:gd name="connsiteY23" fmla="*/ 140939 h 609590"/>
                <a:gd name="connsiteX24" fmla="*/ 523260 w 582557"/>
                <a:gd name="connsiteY24" fmla="*/ 150317 h 609590"/>
                <a:gd name="connsiteX25" fmla="*/ 573112 w 582557"/>
                <a:gd name="connsiteY25" fmla="*/ 200234 h 609590"/>
                <a:gd name="connsiteX26" fmla="*/ 575112 w 582557"/>
                <a:gd name="connsiteY26" fmla="*/ 240816 h 609590"/>
                <a:gd name="connsiteX27" fmla="*/ 309660 w 582557"/>
                <a:gd name="connsiteY27" fmla="*/ 506360 h 609590"/>
                <a:gd name="connsiteX28" fmla="*/ 242714 w 582557"/>
                <a:gd name="connsiteY28" fmla="*/ 523555 h 609590"/>
                <a:gd name="connsiteX29" fmla="*/ 236477 w 582557"/>
                <a:gd name="connsiteY29" fmla="*/ 524079 h 609590"/>
                <a:gd name="connsiteX30" fmla="*/ 201147 w 582557"/>
                <a:gd name="connsiteY30" fmla="*/ 483021 h 609590"/>
                <a:gd name="connsiteX31" fmla="*/ 217288 w 582557"/>
                <a:gd name="connsiteY31" fmla="*/ 413908 h 609590"/>
                <a:gd name="connsiteX32" fmla="*/ 482692 w 582557"/>
                <a:gd name="connsiteY32" fmla="*/ 148316 h 609590"/>
                <a:gd name="connsiteX33" fmla="*/ 502565 w 582557"/>
                <a:gd name="connsiteY33" fmla="*/ 140939 h 609590"/>
                <a:gd name="connsiteX34" fmla="*/ 112674 w 582557"/>
                <a:gd name="connsiteY34" fmla="*/ 0 h 609590"/>
                <a:gd name="connsiteX35" fmla="*/ 394216 w 582557"/>
                <a:gd name="connsiteY35" fmla="*/ 0 h 609590"/>
                <a:gd name="connsiteX36" fmla="*/ 467697 w 582557"/>
                <a:gd name="connsiteY36" fmla="*/ 25574 h 609590"/>
                <a:gd name="connsiteX37" fmla="*/ 505747 w 582557"/>
                <a:gd name="connsiteY37" fmla="*/ 90010 h 609590"/>
                <a:gd name="connsiteX38" fmla="*/ 489794 w 582557"/>
                <a:gd name="connsiteY38" fmla="*/ 112060 h 609590"/>
                <a:gd name="connsiteX39" fmla="*/ 467840 w 582557"/>
                <a:gd name="connsiteY39" fmla="*/ 95915 h 609590"/>
                <a:gd name="connsiteX40" fmla="*/ 394216 w 582557"/>
                <a:gd name="connsiteY40" fmla="*/ 38385 h 609590"/>
                <a:gd name="connsiteX41" fmla="*/ 112674 w 582557"/>
                <a:gd name="connsiteY41" fmla="*/ 38385 h 609590"/>
                <a:gd name="connsiteX42" fmla="*/ 38336 w 582557"/>
                <a:gd name="connsiteY42" fmla="*/ 105154 h 609590"/>
                <a:gd name="connsiteX43" fmla="*/ 38336 w 582557"/>
                <a:gd name="connsiteY43" fmla="*/ 504484 h 609590"/>
                <a:gd name="connsiteX44" fmla="*/ 112674 w 582557"/>
                <a:gd name="connsiteY44" fmla="*/ 571205 h 609590"/>
                <a:gd name="connsiteX45" fmla="*/ 394216 w 582557"/>
                <a:gd name="connsiteY45" fmla="*/ 571205 h 609590"/>
                <a:gd name="connsiteX46" fmla="*/ 468554 w 582557"/>
                <a:gd name="connsiteY46" fmla="*/ 504484 h 609590"/>
                <a:gd name="connsiteX47" fmla="*/ 468554 w 582557"/>
                <a:gd name="connsiteY47" fmla="*/ 388995 h 609590"/>
                <a:gd name="connsiteX48" fmla="*/ 487746 w 582557"/>
                <a:gd name="connsiteY48" fmla="*/ 369802 h 609590"/>
                <a:gd name="connsiteX49" fmla="*/ 506938 w 582557"/>
                <a:gd name="connsiteY49" fmla="*/ 388995 h 609590"/>
                <a:gd name="connsiteX50" fmla="*/ 506938 w 582557"/>
                <a:gd name="connsiteY50" fmla="*/ 504484 h 609590"/>
                <a:gd name="connsiteX51" fmla="*/ 394216 w 582557"/>
                <a:gd name="connsiteY51" fmla="*/ 609590 h 609590"/>
                <a:gd name="connsiteX52" fmla="*/ 112674 w 582557"/>
                <a:gd name="connsiteY52" fmla="*/ 609590 h 609590"/>
                <a:gd name="connsiteX53" fmla="*/ 0 w 582557"/>
                <a:gd name="connsiteY53" fmla="*/ 504484 h 609590"/>
                <a:gd name="connsiteX54" fmla="*/ 0 w 582557"/>
                <a:gd name="connsiteY54" fmla="*/ 105154 h 609590"/>
                <a:gd name="connsiteX55" fmla="*/ 112674 w 582557"/>
                <a:gd name="connsiteY55" fmla="*/ 0 h 609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582557" h="609590">
                  <a:moveTo>
                    <a:pt x="121916" y="216749"/>
                  </a:moveTo>
                  <a:lnTo>
                    <a:pt x="279845" y="216749"/>
                  </a:lnTo>
                  <a:cubicBezTo>
                    <a:pt x="287798" y="216749"/>
                    <a:pt x="294228" y="223181"/>
                    <a:pt x="294228" y="231137"/>
                  </a:cubicBezTo>
                  <a:cubicBezTo>
                    <a:pt x="294228" y="239094"/>
                    <a:pt x="287798" y="245525"/>
                    <a:pt x="279845" y="245525"/>
                  </a:cubicBezTo>
                  <a:lnTo>
                    <a:pt x="121916" y="245525"/>
                  </a:lnTo>
                  <a:cubicBezTo>
                    <a:pt x="113963" y="245525"/>
                    <a:pt x="107533" y="239094"/>
                    <a:pt x="107533" y="231137"/>
                  </a:cubicBezTo>
                  <a:cubicBezTo>
                    <a:pt x="107533" y="223181"/>
                    <a:pt x="113963" y="216749"/>
                    <a:pt x="121916" y="216749"/>
                  </a:cubicBezTo>
                  <a:close/>
                  <a:moveTo>
                    <a:pt x="501881" y="169893"/>
                  </a:moveTo>
                  <a:lnTo>
                    <a:pt x="239381" y="432484"/>
                  </a:lnTo>
                  <a:cubicBezTo>
                    <a:pt x="238286" y="436057"/>
                    <a:pt x="235286" y="448393"/>
                    <a:pt x="229620" y="487165"/>
                  </a:cubicBezTo>
                  <a:cubicBezTo>
                    <a:pt x="228954" y="491928"/>
                    <a:pt x="233096" y="495977"/>
                    <a:pt x="237857" y="495167"/>
                  </a:cubicBezTo>
                  <a:cubicBezTo>
                    <a:pt x="275711" y="488689"/>
                    <a:pt x="287520" y="485498"/>
                    <a:pt x="290948" y="484355"/>
                  </a:cubicBezTo>
                  <a:lnTo>
                    <a:pt x="553638" y="221621"/>
                  </a:lnTo>
                  <a:cubicBezTo>
                    <a:pt x="553400" y="221240"/>
                    <a:pt x="553162" y="220906"/>
                    <a:pt x="552829" y="220573"/>
                  </a:cubicBezTo>
                  <a:lnTo>
                    <a:pt x="502928" y="170703"/>
                  </a:lnTo>
                  <a:cubicBezTo>
                    <a:pt x="502643" y="170369"/>
                    <a:pt x="502262" y="170084"/>
                    <a:pt x="501881" y="169893"/>
                  </a:cubicBezTo>
                  <a:close/>
                  <a:moveTo>
                    <a:pt x="121916" y="144142"/>
                  </a:moveTo>
                  <a:lnTo>
                    <a:pt x="279845" y="144142"/>
                  </a:lnTo>
                  <a:cubicBezTo>
                    <a:pt x="287798" y="144142"/>
                    <a:pt x="294228" y="150574"/>
                    <a:pt x="294228" y="158530"/>
                  </a:cubicBezTo>
                  <a:cubicBezTo>
                    <a:pt x="294228" y="166487"/>
                    <a:pt x="287798" y="172918"/>
                    <a:pt x="279845" y="172918"/>
                  </a:cubicBezTo>
                  <a:lnTo>
                    <a:pt x="121916" y="172918"/>
                  </a:lnTo>
                  <a:cubicBezTo>
                    <a:pt x="113963" y="172918"/>
                    <a:pt x="107533" y="166487"/>
                    <a:pt x="107533" y="158530"/>
                  </a:cubicBezTo>
                  <a:cubicBezTo>
                    <a:pt x="107533" y="150574"/>
                    <a:pt x="113963" y="144142"/>
                    <a:pt x="121916" y="144142"/>
                  </a:cubicBezTo>
                  <a:close/>
                  <a:moveTo>
                    <a:pt x="502565" y="140939"/>
                  </a:moveTo>
                  <a:cubicBezTo>
                    <a:pt x="509916" y="141302"/>
                    <a:pt x="517404" y="144458"/>
                    <a:pt x="523260" y="150317"/>
                  </a:cubicBezTo>
                  <a:lnTo>
                    <a:pt x="573112" y="200234"/>
                  </a:lnTo>
                  <a:cubicBezTo>
                    <a:pt x="584873" y="211951"/>
                    <a:pt x="585778" y="230194"/>
                    <a:pt x="575112" y="240816"/>
                  </a:cubicBezTo>
                  <a:lnTo>
                    <a:pt x="309660" y="506360"/>
                  </a:lnTo>
                  <a:cubicBezTo>
                    <a:pt x="305994" y="510028"/>
                    <a:pt x="302804" y="513219"/>
                    <a:pt x="242714" y="523555"/>
                  </a:cubicBezTo>
                  <a:cubicBezTo>
                    <a:pt x="240667" y="523889"/>
                    <a:pt x="238572" y="524079"/>
                    <a:pt x="236477" y="524079"/>
                  </a:cubicBezTo>
                  <a:cubicBezTo>
                    <a:pt x="214669" y="523984"/>
                    <a:pt x="198004" y="504598"/>
                    <a:pt x="201147" y="483021"/>
                  </a:cubicBezTo>
                  <a:cubicBezTo>
                    <a:pt x="210241" y="420957"/>
                    <a:pt x="213336" y="417861"/>
                    <a:pt x="217288" y="413908"/>
                  </a:cubicBezTo>
                  <a:lnTo>
                    <a:pt x="482692" y="148316"/>
                  </a:lnTo>
                  <a:cubicBezTo>
                    <a:pt x="488001" y="143005"/>
                    <a:pt x="495215" y="140576"/>
                    <a:pt x="502565" y="140939"/>
                  </a:cubicBezTo>
                  <a:close/>
                  <a:moveTo>
                    <a:pt x="112674" y="0"/>
                  </a:moveTo>
                  <a:lnTo>
                    <a:pt x="394216" y="0"/>
                  </a:lnTo>
                  <a:cubicBezTo>
                    <a:pt x="420932" y="-95"/>
                    <a:pt x="446838" y="8953"/>
                    <a:pt x="467697" y="25574"/>
                  </a:cubicBezTo>
                  <a:cubicBezTo>
                    <a:pt x="488365" y="42147"/>
                    <a:pt x="501842" y="65055"/>
                    <a:pt x="505747" y="90010"/>
                  </a:cubicBezTo>
                  <a:cubicBezTo>
                    <a:pt x="507509" y="100535"/>
                    <a:pt x="500318" y="110441"/>
                    <a:pt x="489794" y="112060"/>
                  </a:cubicBezTo>
                  <a:cubicBezTo>
                    <a:pt x="479269" y="113727"/>
                    <a:pt x="469411" y="106488"/>
                    <a:pt x="467840" y="95915"/>
                  </a:cubicBezTo>
                  <a:cubicBezTo>
                    <a:pt x="462744" y="63102"/>
                    <a:pt x="431076" y="38385"/>
                    <a:pt x="394216" y="38385"/>
                  </a:cubicBezTo>
                  <a:lnTo>
                    <a:pt x="112674" y="38385"/>
                  </a:lnTo>
                  <a:cubicBezTo>
                    <a:pt x="71719" y="38385"/>
                    <a:pt x="38336" y="68341"/>
                    <a:pt x="38336" y="105154"/>
                  </a:cubicBezTo>
                  <a:lnTo>
                    <a:pt x="38336" y="504484"/>
                  </a:lnTo>
                  <a:cubicBezTo>
                    <a:pt x="38336" y="541249"/>
                    <a:pt x="71719" y="571205"/>
                    <a:pt x="112674" y="571205"/>
                  </a:cubicBezTo>
                  <a:lnTo>
                    <a:pt x="394216" y="571205"/>
                  </a:lnTo>
                  <a:cubicBezTo>
                    <a:pt x="435171" y="571205"/>
                    <a:pt x="468554" y="541249"/>
                    <a:pt x="468554" y="504484"/>
                  </a:cubicBezTo>
                  <a:lnTo>
                    <a:pt x="468554" y="388995"/>
                  </a:lnTo>
                  <a:cubicBezTo>
                    <a:pt x="468554" y="378375"/>
                    <a:pt x="477126" y="369802"/>
                    <a:pt x="487746" y="369802"/>
                  </a:cubicBezTo>
                  <a:cubicBezTo>
                    <a:pt x="498318" y="369802"/>
                    <a:pt x="506938" y="378375"/>
                    <a:pt x="506938" y="388995"/>
                  </a:cubicBezTo>
                  <a:lnTo>
                    <a:pt x="506938" y="504484"/>
                  </a:lnTo>
                  <a:cubicBezTo>
                    <a:pt x="506938" y="562442"/>
                    <a:pt x="456363" y="609590"/>
                    <a:pt x="394216" y="609590"/>
                  </a:cubicBezTo>
                  <a:lnTo>
                    <a:pt x="112674" y="609590"/>
                  </a:lnTo>
                  <a:cubicBezTo>
                    <a:pt x="50527" y="609590"/>
                    <a:pt x="0" y="562442"/>
                    <a:pt x="0" y="504484"/>
                  </a:cubicBezTo>
                  <a:lnTo>
                    <a:pt x="0" y="105154"/>
                  </a:lnTo>
                  <a:cubicBezTo>
                    <a:pt x="0" y="47148"/>
                    <a:pt x="50527" y="0"/>
                    <a:pt x="1126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组合 24"/>
          <p:cNvGrpSpPr/>
          <p:nvPr/>
        </p:nvGrpSpPr>
        <p:grpSpPr>
          <a:xfrm>
            <a:off x="0" y="0"/>
            <a:ext cx="622300" cy="622300"/>
            <a:chOff x="0" y="0"/>
            <a:chExt cx="622300" cy="622300"/>
          </a:xfrm>
        </p:grpSpPr>
        <p:sp>
          <p:nvSpPr>
            <p:cNvPr id="9" name="矩形 8"/>
            <p:cNvSpPr/>
            <p:nvPr/>
          </p:nvSpPr>
          <p:spPr>
            <a:xfrm>
              <a:off x="0" y="0"/>
              <a:ext cx="622300" cy="622300"/>
            </a:xfrm>
            <a:prstGeom prst="rect">
              <a:avLst/>
            </a:prstGeom>
            <a:solidFill>
              <a:srgbClr val="53B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p:nvSpPr>
          <p:spPr>
            <a:xfrm>
              <a:off x="82562" y="126484"/>
              <a:ext cx="411480" cy="368300"/>
            </a:xfrm>
            <a:prstGeom prst="rect">
              <a:avLst/>
            </a:prstGeom>
            <a:noFill/>
          </p:spPr>
          <p:txBody>
            <a:bodyPr wrap="none" rtlCol="0">
              <a:spAutoFit/>
            </a:bodyPr>
            <a:lstStyle/>
            <a:p>
              <a:r>
                <a:rPr lang="en-US" altLang="zh-CN" dirty="0">
                  <a:solidFill>
                    <a:schemeClr val="bg1"/>
                  </a:solidFill>
                  <a:latin typeface="思源黑体 CN Bold" panose="020B0800000000000000" pitchFamily="34" charset="-122"/>
                  <a:ea typeface="思源黑体 CN Bold" panose="020B0800000000000000" pitchFamily="34" charset="-122"/>
                </a:rPr>
                <a:t>08</a:t>
              </a:r>
              <a:endParaRPr lang="en-US" altLang="zh-CN" dirty="0">
                <a:solidFill>
                  <a:schemeClr val="bg1"/>
                </a:solidFill>
                <a:latin typeface="思源黑体 CN Bold" panose="020B0800000000000000" pitchFamily="34" charset="-122"/>
                <a:ea typeface="思源黑体 CN Bold" panose="020B0800000000000000" pitchFamily="34" charset="-122"/>
              </a:endParaRPr>
            </a:p>
          </p:txBody>
        </p:sp>
      </p:grpSp>
      <p:grpSp>
        <p:nvGrpSpPr>
          <p:cNvPr id="26" name="组合 25"/>
          <p:cNvGrpSpPr/>
          <p:nvPr/>
        </p:nvGrpSpPr>
        <p:grpSpPr>
          <a:xfrm>
            <a:off x="2999283" y="818275"/>
            <a:ext cx="6408420" cy="2260600"/>
            <a:chOff x="802818" y="973215"/>
            <a:chExt cx="6408420" cy="2260600"/>
          </a:xfrm>
        </p:grpSpPr>
        <p:sp>
          <p:nvSpPr>
            <p:cNvPr id="13" name="矩形 12"/>
            <p:cNvSpPr/>
            <p:nvPr/>
          </p:nvSpPr>
          <p:spPr>
            <a:xfrm rot="21367123">
              <a:off x="3990518" y="973215"/>
              <a:ext cx="1882375" cy="785853"/>
            </a:xfrm>
            <a:prstGeom prst="rect">
              <a:avLst/>
            </a:prstGeom>
            <a:solidFill>
              <a:srgbClr val="6AA4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2463978" y="988455"/>
              <a:ext cx="2461895" cy="755650"/>
            </a:xfrm>
            <a:prstGeom prst="rect">
              <a:avLst/>
            </a:prstGeom>
            <a:noFill/>
          </p:spPr>
          <p:txBody>
            <a:bodyPr wrap="square">
              <a:spAutoFit/>
            </a:bodyPr>
            <a:lstStyle/>
            <a:p>
              <a:pPr>
                <a:lnSpc>
                  <a:spcPct val="120000"/>
                </a:lnSpc>
              </a:pPr>
              <a:r>
                <a:rPr lang="zh-CN" altLang="en-US" sz="3600" spc="300" dirty="0">
                  <a:solidFill>
                    <a:schemeClr val="tx1"/>
                  </a:solidFill>
                  <a:latin typeface="思源黑体 CN Bold" panose="020B0800000000000000" pitchFamily="34" charset="-122"/>
                  <a:ea typeface="思源黑体 CN Bold" panose="020B0800000000000000" pitchFamily="34" charset="-122"/>
                </a:rPr>
                <a:t>应急保</a:t>
              </a:r>
              <a:r>
                <a:rPr lang="zh-CN" altLang="en-US" sz="3600" spc="300" dirty="0">
                  <a:solidFill>
                    <a:schemeClr val="bg1"/>
                  </a:solidFill>
                  <a:latin typeface="思源黑体 CN Bold" panose="020B0800000000000000" pitchFamily="34" charset="-122"/>
                  <a:ea typeface="思源黑体 CN Bold" panose="020B0800000000000000" pitchFamily="34" charset="-122"/>
                </a:rPr>
                <a:t>障</a:t>
              </a:r>
              <a:endParaRPr lang="zh-CN" altLang="en-US" sz="3600" spc="300" dirty="0">
                <a:solidFill>
                  <a:schemeClr val="bg1"/>
                </a:solidFill>
                <a:latin typeface="思源黑体 CN Bold" panose="020B0800000000000000" pitchFamily="34" charset="-122"/>
                <a:ea typeface="思源黑体 CN Bold" panose="020B0800000000000000" pitchFamily="34" charset="-122"/>
              </a:endParaRPr>
            </a:p>
          </p:txBody>
        </p:sp>
        <p:sp>
          <p:nvSpPr>
            <p:cNvPr id="15" name="文本框 14"/>
            <p:cNvSpPr txBox="1"/>
            <p:nvPr/>
          </p:nvSpPr>
          <p:spPr>
            <a:xfrm>
              <a:off x="802818" y="1744105"/>
              <a:ext cx="6408420" cy="1489710"/>
            </a:xfrm>
            <a:prstGeom prst="rect">
              <a:avLst/>
            </a:prstGeom>
            <a:noFill/>
          </p:spPr>
          <p:txBody>
            <a:bodyPr wrap="square" rtlCol="0">
              <a:noAutofit/>
            </a:bodyPr>
            <a:lstStyle/>
            <a:p>
              <a:pPr algn="l">
                <a:lnSpc>
                  <a:spcPct val="170000"/>
                </a:lnSpc>
              </a:pPr>
              <a:r>
                <a:rPr lang="zh-CN" altLang="en-US" sz="1200" dirty="0">
                  <a:solidFill>
                    <a:schemeClr val="bg1">
                      <a:lumMod val="50000"/>
                      <a:alpha val="70000"/>
                    </a:schemeClr>
                  </a:solidFill>
                  <a:latin typeface="思源黑体 CN Normal" panose="020B0400000000000000" pitchFamily="34" charset="-122"/>
                  <a:ea typeface="思源黑体 CN Normal" panose="020B0400000000000000" pitchFamily="34" charset="-122"/>
                </a:rPr>
                <a:t>市政府对</a:t>
              </a:r>
              <a:r>
                <a:rPr lang="en-US" altLang="zh-CN" sz="1200" dirty="0">
                  <a:solidFill>
                    <a:schemeClr val="bg1">
                      <a:lumMod val="50000"/>
                      <a:alpha val="70000"/>
                    </a:schemeClr>
                  </a:solidFill>
                  <a:latin typeface="思源黑体 CN Normal" panose="020B0400000000000000" pitchFamily="34" charset="-122"/>
                  <a:ea typeface="思源黑体 CN Normal" panose="020B0400000000000000" pitchFamily="34" charset="-122"/>
                </a:rPr>
                <a:t>在突发环境事件应急工作中有突出贡献的单位和个人，应依据有关规定给予表彰和奖励。 </a:t>
              </a:r>
              <a:endParaRPr lang="en-US" altLang="zh-CN" sz="1200" dirty="0">
                <a:solidFill>
                  <a:schemeClr val="bg1">
                    <a:lumMod val="50000"/>
                    <a:alpha val="70000"/>
                  </a:schemeClr>
                </a:solidFill>
                <a:latin typeface="思源黑体 CN Normal" panose="020B0400000000000000" pitchFamily="34" charset="-122"/>
                <a:ea typeface="思源黑体 CN Normal" panose="020B0400000000000000" pitchFamily="34" charset="-122"/>
              </a:endParaRPr>
            </a:p>
            <a:p>
              <a:pPr algn="l">
                <a:lnSpc>
                  <a:spcPct val="170000"/>
                </a:lnSpc>
              </a:pPr>
              <a:r>
                <a:rPr lang="en-US" altLang="zh-CN" sz="1200" dirty="0">
                  <a:solidFill>
                    <a:schemeClr val="bg1">
                      <a:lumMod val="50000"/>
                      <a:alpha val="70000"/>
                    </a:schemeClr>
                  </a:solidFill>
                  <a:latin typeface="思源黑体 CN Normal" panose="020B0400000000000000" pitchFamily="34" charset="-122"/>
                  <a:ea typeface="思源黑体 CN Normal" panose="020B0400000000000000" pitchFamily="34" charset="-122"/>
                </a:rPr>
                <a:t>对引发重大突发环境事件负有重要责任的单位和人员，或不按照规定报告、通报突发环境事件真实情况以及在处置过程中玩忽职守、贻误工作的单位和人员，依法追究当事人的责任，构成犯罪的，依法追究刑事责任。</a:t>
              </a:r>
              <a:endParaRPr lang="en-US" altLang="zh-CN" sz="1200" dirty="0">
                <a:solidFill>
                  <a:schemeClr val="bg1">
                    <a:lumMod val="50000"/>
                    <a:alpha val="70000"/>
                  </a:schemeClr>
                </a:solidFill>
                <a:latin typeface="思源黑体 CN Normal" panose="020B0400000000000000" pitchFamily="34" charset="-122"/>
                <a:ea typeface="思源黑体 CN Normal" panose="020B0400000000000000" pitchFamily="34" charset="-122"/>
              </a:endParaRPr>
            </a:p>
          </p:txBody>
        </p:sp>
      </p:grpSp>
      <p:grpSp>
        <p:nvGrpSpPr>
          <p:cNvPr id="28" name="组合 27"/>
          <p:cNvGrpSpPr/>
          <p:nvPr/>
        </p:nvGrpSpPr>
        <p:grpSpPr>
          <a:xfrm>
            <a:off x="8243570" y="5869305"/>
            <a:ext cx="2998470" cy="446405"/>
            <a:chOff x="4640886" y="2982727"/>
            <a:chExt cx="2055460" cy="446273"/>
          </a:xfrm>
        </p:grpSpPr>
        <p:sp>
          <p:nvSpPr>
            <p:cNvPr id="16" name="矩形 15"/>
            <p:cNvSpPr/>
            <p:nvPr/>
          </p:nvSpPr>
          <p:spPr>
            <a:xfrm>
              <a:off x="4697913" y="2982727"/>
              <a:ext cx="1998433" cy="446273"/>
            </a:xfrm>
            <a:prstGeom prst="rect">
              <a:avLst/>
            </a:prstGeom>
            <a:solidFill>
              <a:srgbClr val="53B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iconfont-11607-6151368"/>
            <p:cNvSpPr/>
            <p:nvPr/>
          </p:nvSpPr>
          <p:spPr>
            <a:xfrm>
              <a:off x="6354803" y="3059115"/>
              <a:ext cx="293498" cy="293496"/>
            </a:xfrm>
            <a:custGeom>
              <a:avLst/>
              <a:gdLst>
                <a:gd name="T0" fmla="*/ 9510 w 12800"/>
                <a:gd name="T1" fmla="*/ 7200 h 12800"/>
                <a:gd name="T2" fmla="*/ 4800 w 12800"/>
                <a:gd name="T3" fmla="*/ 11648 h 12800"/>
                <a:gd name="T4" fmla="*/ 5872 w 12800"/>
                <a:gd name="T5" fmla="*/ 12800 h 12800"/>
                <a:gd name="T6" fmla="*/ 12800 w 12800"/>
                <a:gd name="T7" fmla="*/ 6442 h 12800"/>
                <a:gd name="T8" fmla="*/ 5926 w 12800"/>
                <a:gd name="T9" fmla="*/ 0 h 12800"/>
                <a:gd name="T10" fmla="*/ 4800 w 12800"/>
                <a:gd name="T11" fmla="*/ 1236 h 12800"/>
                <a:gd name="T12" fmla="*/ 9420 w 12800"/>
                <a:gd name="T13" fmla="*/ 5600 h 12800"/>
                <a:gd name="T14" fmla="*/ 0 w 12800"/>
                <a:gd name="T15" fmla="*/ 5600 h 12800"/>
                <a:gd name="T16" fmla="*/ 0 w 12800"/>
                <a:gd name="T17" fmla="*/ 7200 h 12800"/>
                <a:gd name="T18" fmla="*/ 9510 w 12800"/>
                <a:gd name="T19" fmla="*/ 7200 h 1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800" h="12800">
                  <a:moveTo>
                    <a:pt x="9510" y="7200"/>
                  </a:moveTo>
                  <a:lnTo>
                    <a:pt x="4800" y="11648"/>
                  </a:lnTo>
                  <a:lnTo>
                    <a:pt x="5872" y="12800"/>
                  </a:lnTo>
                  <a:lnTo>
                    <a:pt x="12800" y="6442"/>
                  </a:lnTo>
                  <a:lnTo>
                    <a:pt x="5926" y="0"/>
                  </a:lnTo>
                  <a:lnTo>
                    <a:pt x="4800" y="1236"/>
                  </a:lnTo>
                  <a:lnTo>
                    <a:pt x="9420" y="5600"/>
                  </a:lnTo>
                  <a:lnTo>
                    <a:pt x="0" y="5600"/>
                  </a:lnTo>
                  <a:lnTo>
                    <a:pt x="0" y="7200"/>
                  </a:lnTo>
                  <a:lnTo>
                    <a:pt x="9510" y="72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文本框 17"/>
            <p:cNvSpPr txBox="1"/>
            <p:nvPr/>
          </p:nvSpPr>
          <p:spPr>
            <a:xfrm>
              <a:off x="4640886" y="3058639"/>
              <a:ext cx="1920288" cy="306614"/>
            </a:xfrm>
            <a:prstGeom prst="rect">
              <a:avLst/>
            </a:prstGeom>
            <a:noFill/>
          </p:spPr>
          <p:txBody>
            <a:bodyPr wrap="square">
              <a:spAutoFit/>
            </a:bodyPr>
            <a:lstStyle/>
            <a:p>
              <a:r>
                <a:rPr lang="zh-CN" altLang="en-US" sz="1400" dirty="0">
                  <a:solidFill>
                    <a:schemeClr val="bg1"/>
                  </a:solidFill>
                </a:rPr>
                <a:t>虎林市突发环境事件应急预案</a:t>
              </a:r>
              <a:endParaRPr lang="zh-CN" altLang="en-US" sz="1400" dirty="0">
                <a:solidFill>
                  <a:schemeClr val="bg1"/>
                </a:solidFill>
              </a:endParaRPr>
            </a:p>
          </p:txBody>
        </p:sp>
      </p:grpSp>
      <p:grpSp>
        <p:nvGrpSpPr>
          <p:cNvPr id="27" name="组合 26"/>
          <p:cNvGrpSpPr/>
          <p:nvPr/>
        </p:nvGrpSpPr>
        <p:grpSpPr>
          <a:xfrm>
            <a:off x="1827166" y="4082970"/>
            <a:ext cx="4732020" cy="1990791"/>
            <a:chOff x="1913526" y="4082970"/>
            <a:chExt cx="4732020" cy="1990791"/>
          </a:xfrm>
        </p:grpSpPr>
        <p:sp>
          <p:nvSpPr>
            <p:cNvPr id="22" name="文本框 21"/>
            <p:cNvSpPr txBox="1"/>
            <p:nvPr/>
          </p:nvSpPr>
          <p:spPr>
            <a:xfrm>
              <a:off x="4132216" y="4082970"/>
              <a:ext cx="2513330" cy="645160"/>
            </a:xfrm>
            <a:prstGeom prst="rect">
              <a:avLst/>
            </a:prstGeom>
            <a:noFill/>
          </p:spPr>
          <p:txBody>
            <a:bodyPr wrap="square" rtlCol="0">
              <a:spAutoFit/>
            </a:bodyPr>
            <a:lstStyle/>
            <a:p>
              <a:pPr algn="r"/>
              <a:r>
                <a:rPr lang="zh-CN" altLang="en-US" sz="3600" dirty="0">
                  <a:solidFill>
                    <a:srgbClr val="53BEBE"/>
                  </a:solidFill>
                  <a:latin typeface="思源黑体 CN Bold" panose="020B0800000000000000" pitchFamily="34" charset="-122"/>
                  <a:ea typeface="思源黑体 CN Bold" panose="020B0800000000000000" pitchFamily="34" charset="-122"/>
                </a:rPr>
                <a:t>监督管理</a:t>
              </a:r>
              <a:endParaRPr lang="zh-CN" altLang="en-US" sz="3600" dirty="0">
                <a:solidFill>
                  <a:srgbClr val="53BEBE"/>
                </a:solidFill>
                <a:latin typeface="思源黑体 CN Bold" panose="020B0800000000000000" pitchFamily="34" charset="-122"/>
                <a:ea typeface="思源黑体 CN Bold" panose="020B0800000000000000" pitchFamily="34" charset="-122"/>
              </a:endParaRPr>
            </a:p>
          </p:txBody>
        </p:sp>
        <p:sp>
          <p:nvSpPr>
            <p:cNvPr id="23" name="文本框 22"/>
            <p:cNvSpPr txBox="1"/>
            <p:nvPr/>
          </p:nvSpPr>
          <p:spPr>
            <a:xfrm>
              <a:off x="1913526" y="4728196"/>
              <a:ext cx="4732020" cy="1345565"/>
            </a:xfrm>
            <a:prstGeom prst="rect">
              <a:avLst/>
            </a:prstGeom>
            <a:noFill/>
          </p:spPr>
          <p:txBody>
            <a:bodyPr wrap="square" rtlCol="0">
              <a:spAutoFit/>
            </a:bodyPr>
            <a:lstStyle/>
            <a:p>
              <a:pPr algn="l">
                <a:lnSpc>
                  <a:spcPct val="170000"/>
                </a:lnSpc>
              </a:pPr>
              <a:r>
                <a:rPr lang="en-US" altLang="zh-CN" sz="1200" dirty="0">
                  <a:solidFill>
                    <a:schemeClr val="bg1">
                      <a:lumMod val="50000"/>
                      <a:alpha val="70000"/>
                    </a:schemeClr>
                  </a:solidFill>
                  <a:latin typeface="思源黑体 CN Normal" panose="020B0400000000000000" pitchFamily="34" charset="-122"/>
                  <a:ea typeface="思源黑体 CN Normal" panose="020B0400000000000000" pitchFamily="34" charset="-122"/>
                </a:rPr>
                <a:t>市指挥部成员单位应加强宣传教育工作，普及基本常识，增强公众自救意识和防护能力。组织有关部门、单位和相关人员开展突发环境事件应急培训，增强应对突发环境事件的能力。</a:t>
              </a:r>
              <a:endParaRPr lang="en-US" altLang="zh-CN" sz="1200" dirty="0">
                <a:solidFill>
                  <a:schemeClr val="bg1">
                    <a:lumMod val="50000"/>
                    <a:alpha val="70000"/>
                  </a:schemeClr>
                </a:solidFill>
                <a:latin typeface="思源黑体 CN Normal" panose="020B0400000000000000" pitchFamily="34" charset="-122"/>
                <a:ea typeface="思源黑体 CN Normal" panose="020B0400000000000000" pitchFamily="34" charset="-122"/>
              </a:endParaRPr>
            </a:p>
            <a:p>
              <a:pPr algn="l">
                <a:lnSpc>
                  <a:spcPct val="170000"/>
                </a:lnSpc>
              </a:pPr>
              <a:r>
                <a:rPr lang="en-US" altLang="zh-CN" sz="1200" dirty="0">
                  <a:solidFill>
                    <a:schemeClr val="bg1">
                      <a:lumMod val="50000"/>
                      <a:alpha val="70000"/>
                    </a:schemeClr>
                  </a:solidFill>
                  <a:latin typeface="思源黑体 CN Normal" panose="020B0400000000000000" pitchFamily="34" charset="-122"/>
                  <a:ea typeface="思源黑体 CN Normal" panose="020B0400000000000000" pitchFamily="34" charset="-122"/>
                </a:rPr>
                <a:t> 本预案由生态环境局负责解释。</a:t>
              </a:r>
              <a:endParaRPr lang="en-US" altLang="zh-CN" sz="1200" dirty="0">
                <a:solidFill>
                  <a:schemeClr val="bg1">
                    <a:lumMod val="50000"/>
                    <a:alpha val="70000"/>
                  </a:schemeClr>
                </a:solidFill>
                <a:latin typeface="思源黑体 CN Normal" panose="020B0400000000000000" pitchFamily="34" charset="-122"/>
                <a:ea typeface="思源黑体 CN Normal" panose="020B0400000000000000"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0"/>
            <a:ext cx="622300" cy="622300"/>
            <a:chOff x="0" y="0"/>
            <a:chExt cx="622300" cy="622300"/>
          </a:xfrm>
        </p:grpSpPr>
        <p:sp>
          <p:nvSpPr>
            <p:cNvPr id="4" name="矩形 3"/>
            <p:cNvSpPr/>
            <p:nvPr/>
          </p:nvSpPr>
          <p:spPr>
            <a:xfrm>
              <a:off x="0" y="0"/>
              <a:ext cx="622300" cy="622300"/>
            </a:xfrm>
            <a:prstGeom prst="rect">
              <a:avLst/>
            </a:prstGeom>
            <a:solidFill>
              <a:srgbClr val="53B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82562" y="126484"/>
              <a:ext cx="411480" cy="368300"/>
            </a:xfrm>
            <a:prstGeom prst="rect">
              <a:avLst/>
            </a:prstGeom>
            <a:noFill/>
          </p:spPr>
          <p:txBody>
            <a:bodyPr wrap="none" rtlCol="0">
              <a:spAutoFit/>
            </a:bodyPr>
            <a:lstStyle/>
            <a:p>
              <a:r>
                <a:rPr lang="en-US" altLang="zh-CN" dirty="0">
                  <a:solidFill>
                    <a:schemeClr val="bg1"/>
                  </a:solidFill>
                  <a:latin typeface="思源黑体 CN Bold" panose="020B0800000000000000" pitchFamily="34" charset="-122"/>
                  <a:ea typeface="思源黑体 CN Bold" panose="020B0800000000000000" pitchFamily="34" charset="-122"/>
                </a:rPr>
                <a:t>09</a:t>
              </a:r>
              <a:endParaRPr lang="zh-CN" altLang="en-US" dirty="0">
                <a:solidFill>
                  <a:schemeClr val="bg1"/>
                </a:solidFill>
                <a:latin typeface="思源黑体 CN Bold" panose="020B0800000000000000" pitchFamily="34" charset="-122"/>
                <a:ea typeface="思源黑体 CN Bold" panose="020B0800000000000000" pitchFamily="34" charset="-122"/>
              </a:endParaRPr>
            </a:p>
          </p:txBody>
        </p:sp>
      </p:grpSp>
      <p:grpSp>
        <p:nvGrpSpPr>
          <p:cNvPr id="3" name="组合 2"/>
          <p:cNvGrpSpPr/>
          <p:nvPr/>
        </p:nvGrpSpPr>
        <p:grpSpPr>
          <a:xfrm>
            <a:off x="4711700" y="1010695"/>
            <a:ext cx="3172689" cy="1085572"/>
            <a:chOff x="4711700" y="1010695"/>
            <a:chExt cx="3172689" cy="1085572"/>
          </a:xfrm>
        </p:grpSpPr>
        <p:sp>
          <p:nvSpPr>
            <p:cNvPr id="13" name="矩形 12"/>
            <p:cNvSpPr/>
            <p:nvPr/>
          </p:nvSpPr>
          <p:spPr>
            <a:xfrm rot="20857509">
              <a:off x="7035856" y="1010695"/>
              <a:ext cx="848533" cy="570684"/>
            </a:xfrm>
            <a:prstGeom prst="rect">
              <a:avLst/>
            </a:prstGeom>
            <a:solidFill>
              <a:srgbClr val="6AA4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4711700" y="1451107"/>
              <a:ext cx="1440180" cy="645160"/>
            </a:xfrm>
            <a:prstGeom prst="rect">
              <a:avLst/>
            </a:prstGeom>
            <a:noFill/>
          </p:spPr>
          <p:txBody>
            <a:bodyPr wrap="none" rtlCol="0">
              <a:spAutoFit/>
            </a:bodyPr>
            <a:lstStyle/>
            <a:p>
              <a:r>
                <a:rPr lang="zh-CN" altLang="en-US" sz="3600" spc="300" dirty="0">
                  <a:latin typeface="思源黑体 CN Bold" panose="020B0800000000000000" pitchFamily="34" charset="-122"/>
                  <a:ea typeface="思源黑体 CN Bold" panose="020B0800000000000000" pitchFamily="34" charset="-122"/>
                </a:rPr>
                <a:t>附则</a:t>
              </a:r>
              <a:r>
                <a:rPr lang="en-US" altLang="zh-CN" sz="3600" spc="300" dirty="0">
                  <a:latin typeface="思源黑体 CN Bold" panose="020B0800000000000000" pitchFamily="34" charset="-122"/>
                  <a:ea typeface="思源黑体 CN Bold" panose="020B0800000000000000" pitchFamily="34" charset="-122"/>
                </a:rPr>
                <a:t> </a:t>
              </a:r>
              <a:endParaRPr lang="zh-CN" altLang="en-US" sz="3600" spc="300" dirty="0">
                <a:latin typeface="思源黑体 CN Bold" panose="020B0800000000000000" pitchFamily="34" charset="-122"/>
                <a:ea typeface="思源黑体 CN Bold" panose="020B0800000000000000" pitchFamily="34" charset="-122"/>
              </a:endParaRPr>
            </a:p>
          </p:txBody>
        </p:sp>
      </p:grpSp>
      <p:sp>
        <p:nvSpPr>
          <p:cNvPr id="14" name="文本框 13"/>
          <p:cNvSpPr txBox="1"/>
          <p:nvPr/>
        </p:nvSpPr>
        <p:spPr>
          <a:xfrm>
            <a:off x="1940560" y="2434590"/>
            <a:ext cx="7532370" cy="1345565"/>
          </a:xfrm>
          <a:prstGeom prst="rect">
            <a:avLst/>
          </a:prstGeom>
          <a:noFill/>
        </p:spPr>
        <p:txBody>
          <a:bodyPr wrap="square" rtlCol="0">
            <a:spAutoFit/>
          </a:bodyPr>
          <a:lstStyle/>
          <a:p>
            <a:pPr algn="l">
              <a:lnSpc>
                <a:spcPct val="170000"/>
              </a:lnSpc>
            </a:pPr>
            <a:r>
              <a:rPr lang="zh-CN" altLang="en-US" sz="1200" dirty="0">
                <a:solidFill>
                  <a:schemeClr val="tx1">
                    <a:lumMod val="75000"/>
                    <a:lumOff val="25000"/>
                  </a:schemeClr>
                </a:solidFill>
                <a:latin typeface="思源黑体 CN Normal" panose="020B0400000000000000" pitchFamily="34" charset="-122"/>
                <a:ea typeface="思源黑体 CN Normal" panose="020B0400000000000000" pitchFamily="34" charset="-122"/>
                <a:sym typeface="+mn-ea"/>
              </a:rPr>
              <a:t>突发环境事件是指由于污染物排放或自然灾害、生产安全事故等因素，导致污染物或放射性物质等有毒有害物质进入大气、水体、土壤等环境介质，突然造成或可能造成环境质量下降，危及公众身体健康和财产安全，或造成生态环境破坏，或造成重大社会影响需要采取紧急措施，予以应对的事件，主要包括大气污染、水体污染、土壤污染等突发性环境污染事件。</a:t>
            </a:r>
            <a:endParaRPr lang="zh-CN" altLang="en-US" sz="1200" dirty="0">
              <a:solidFill>
                <a:schemeClr val="tx1">
                  <a:lumMod val="75000"/>
                  <a:lumOff val="25000"/>
                </a:schemeClr>
              </a:solidFill>
              <a:latin typeface="思源黑体 CN Normal" panose="020B0400000000000000" pitchFamily="34" charset="-122"/>
              <a:ea typeface="思源黑体 CN Normal" panose="020B0400000000000000" pitchFamily="34" charset="-122"/>
              <a:sym typeface="+mn-ea"/>
            </a:endParaRPr>
          </a:p>
        </p:txBody>
      </p:sp>
      <p:grpSp>
        <p:nvGrpSpPr>
          <p:cNvPr id="23" name="组合 22"/>
          <p:cNvGrpSpPr/>
          <p:nvPr/>
        </p:nvGrpSpPr>
        <p:grpSpPr>
          <a:xfrm>
            <a:off x="7628255" y="4977130"/>
            <a:ext cx="3265170" cy="446405"/>
            <a:chOff x="4503420" y="4900425"/>
            <a:chExt cx="1976143" cy="446273"/>
          </a:xfrm>
        </p:grpSpPr>
        <p:sp>
          <p:nvSpPr>
            <p:cNvPr id="15" name="矩形 14"/>
            <p:cNvSpPr/>
            <p:nvPr/>
          </p:nvSpPr>
          <p:spPr>
            <a:xfrm>
              <a:off x="4503420" y="4900425"/>
              <a:ext cx="1976143" cy="446273"/>
            </a:xfrm>
            <a:prstGeom prst="rect">
              <a:avLst/>
            </a:prstGeom>
            <a:solidFill>
              <a:srgbClr val="53B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iconfont-11607-6151368"/>
            <p:cNvSpPr/>
            <p:nvPr/>
          </p:nvSpPr>
          <p:spPr>
            <a:xfrm>
              <a:off x="6096000" y="4976813"/>
              <a:ext cx="293498" cy="293496"/>
            </a:xfrm>
            <a:custGeom>
              <a:avLst/>
              <a:gdLst>
                <a:gd name="T0" fmla="*/ 9510 w 12800"/>
                <a:gd name="T1" fmla="*/ 7200 h 12800"/>
                <a:gd name="T2" fmla="*/ 4800 w 12800"/>
                <a:gd name="T3" fmla="*/ 11648 h 12800"/>
                <a:gd name="T4" fmla="*/ 5872 w 12800"/>
                <a:gd name="T5" fmla="*/ 12800 h 12800"/>
                <a:gd name="T6" fmla="*/ 12800 w 12800"/>
                <a:gd name="T7" fmla="*/ 6442 h 12800"/>
                <a:gd name="T8" fmla="*/ 5926 w 12800"/>
                <a:gd name="T9" fmla="*/ 0 h 12800"/>
                <a:gd name="T10" fmla="*/ 4800 w 12800"/>
                <a:gd name="T11" fmla="*/ 1236 h 12800"/>
                <a:gd name="T12" fmla="*/ 9420 w 12800"/>
                <a:gd name="T13" fmla="*/ 5600 h 12800"/>
                <a:gd name="T14" fmla="*/ 0 w 12800"/>
                <a:gd name="T15" fmla="*/ 5600 h 12800"/>
                <a:gd name="T16" fmla="*/ 0 w 12800"/>
                <a:gd name="T17" fmla="*/ 7200 h 12800"/>
                <a:gd name="T18" fmla="*/ 9510 w 12800"/>
                <a:gd name="T19" fmla="*/ 7200 h 1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800" h="12800">
                  <a:moveTo>
                    <a:pt x="9510" y="7200"/>
                  </a:moveTo>
                  <a:lnTo>
                    <a:pt x="4800" y="11648"/>
                  </a:lnTo>
                  <a:lnTo>
                    <a:pt x="5872" y="12800"/>
                  </a:lnTo>
                  <a:lnTo>
                    <a:pt x="12800" y="6442"/>
                  </a:lnTo>
                  <a:lnTo>
                    <a:pt x="5926" y="0"/>
                  </a:lnTo>
                  <a:lnTo>
                    <a:pt x="4800" y="1236"/>
                  </a:lnTo>
                  <a:lnTo>
                    <a:pt x="9420" y="5600"/>
                  </a:lnTo>
                  <a:lnTo>
                    <a:pt x="0" y="5600"/>
                  </a:lnTo>
                  <a:lnTo>
                    <a:pt x="0" y="7200"/>
                  </a:lnTo>
                  <a:lnTo>
                    <a:pt x="9510" y="72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文本框 18"/>
            <p:cNvSpPr txBox="1"/>
            <p:nvPr/>
          </p:nvSpPr>
          <p:spPr>
            <a:xfrm>
              <a:off x="4546592" y="4976353"/>
              <a:ext cx="1584960" cy="306614"/>
            </a:xfrm>
            <a:prstGeom prst="rect">
              <a:avLst/>
            </a:prstGeom>
            <a:noFill/>
          </p:spPr>
          <p:txBody>
            <a:bodyPr wrap="square">
              <a:spAutoFit/>
            </a:bodyPr>
            <a:lstStyle/>
            <a:p>
              <a:r>
                <a:rPr lang="zh-CN" altLang="en-US" sz="1400" dirty="0">
                  <a:solidFill>
                    <a:schemeClr val="bg1"/>
                  </a:solidFill>
                  <a:latin typeface="思源黑体 CN Light" panose="020B0300000000000000" pitchFamily="34" charset="-122"/>
                  <a:ea typeface="思源黑体 CN Light" panose="020B0300000000000000" pitchFamily="34" charset="-122"/>
                </a:rPr>
                <a:t>虎林市突发环境事件应急预案</a:t>
              </a:r>
              <a:endParaRPr lang="zh-CN" altLang="en-US" sz="1400" dirty="0">
                <a:solidFill>
                  <a:schemeClr val="bg1"/>
                </a:solidFill>
                <a:latin typeface="思源黑体 CN Light" panose="020B0300000000000000" pitchFamily="34" charset="-122"/>
                <a:ea typeface="思源黑体 CN Light" panose="020B0300000000000000" pitchFamily="34" charset="-122"/>
              </a:endParaRPr>
            </a:p>
          </p:txBody>
        </p:sp>
      </p:grpSp>
    </p:spTree>
    <p:custDataLst>
      <p:tags r:id="rId1"/>
    </p:custData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tags/tag1.xml><?xml version="1.0" encoding="utf-8"?>
<p:tagLst xmlns:p="http://schemas.openxmlformats.org/presentationml/2006/main">
  <p:tag name="ISLIDE.ICON" val="#175705;#400439;"/>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ISLIDE.ICON" val="#407209;"/>
</p:tagLst>
</file>

<file path=ppt/tags/tag19.xml><?xml version="1.0" encoding="utf-8"?>
<p:tagLst xmlns:p="http://schemas.openxmlformats.org/presentationml/2006/main">
  <p:tag name="ISLIDE.ICON" val="#175705;#400439;"/>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ISLIDE.ICON" val="#175705;#400439;"/>
</p:tagLst>
</file>

<file path=ppt/tags/tag21.xml><?xml version="1.0" encoding="utf-8"?>
<p:tagLst xmlns:p="http://schemas.openxmlformats.org/presentationml/2006/main">
  <p:tag name="ISLIDE.ICON" val="#175705;#400439;"/>
</p:tagLst>
</file>

<file path=ppt/tags/tag22.xml><?xml version="1.0" encoding="utf-8"?>
<p:tagLst xmlns:p="http://schemas.openxmlformats.org/presentationml/2006/main">
  <p:tag name="ISPRING_PRESENTATION_TITLE" val="PowerPoint 演示文稿"/>
  <p:tag name="KSO_WPP_MARK_KEY" val="fa91f875-63de-4e1c-8017-9b5cf7c7402d"/>
  <p:tag name="COMMONDATA" val="eyJjb3VudCI6NCwiaGRpZCI6IjFmMzU5NDViMjk2NDFmYjRkYzM3MzkzZGI1ZDJkMzI5IiwidXNlckNvdW50IjoxfQ=="/>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1445</Words>
  <Application>WPS 演示</Application>
  <PresentationFormat>自定义</PresentationFormat>
  <Paragraphs>142</Paragraphs>
  <Slides>10</Slides>
  <Notes>24</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10</vt:i4>
      </vt:variant>
    </vt:vector>
  </HeadingPairs>
  <TitlesOfParts>
    <vt:vector size="23" baseType="lpstr">
      <vt:lpstr>Arial</vt:lpstr>
      <vt:lpstr>宋体</vt:lpstr>
      <vt:lpstr>Wingdings</vt:lpstr>
      <vt:lpstr>思源黑体 CN Bold</vt:lpstr>
      <vt:lpstr>黑体</vt:lpstr>
      <vt:lpstr>思源黑体 CN Light</vt:lpstr>
      <vt:lpstr>思源黑体 CN Normal</vt:lpstr>
      <vt:lpstr>等线</vt:lpstr>
      <vt:lpstr>微软雅黑</vt:lpstr>
      <vt:lpstr>Arial Unicode MS</vt:lpstr>
      <vt:lpstr>等线 Light</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吴 启勋</dc:creator>
  <cp:lastModifiedBy>☆ 木頭人</cp:lastModifiedBy>
  <cp:revision>80</cp:revision>
  <dcterms:created xsi:type="dcterms:W3CDTF">2020-12-16T02:16:00Z</dcterms:created>
  <dcterms:modified xsi:type="dcterms:W3CDTF">2023-04-19T01:52:15Z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KSOTemplateUUID">
    <vt:lpwstr>v1.0_mb_36XARqiODa+lvT9WiJhL5A==</vt:lpwstr>
  </property>
  <property fmtid="{D5CDD505-2E9C-101B-9397-08002B2CF9AE}" pid="4" name="ICV">
    <vt:lpwstr>67CE1F4B285C4113AC42F227CE4298BA_13</vt:lpwstr>
  </property>
</Properties>
</file>